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sldIdLst>
    <p:sldId id="268" r:id="rId2"/>
    <p:sldId id="257" r:id="rId3"/>
    <p:sldId id="258" r:id="rId4"/>
    <p:sldId id="286" r:id="rId5"/>
    <p:sldId id="270" r:id="rId6"/>
    <p:sldId id="271" r:id="rId7"/>
    <p:sldId id="272" r:id="rId8"/>
    <p:sldId id="273" r:id="rId9"/>
    <p:sldId id="274" r:id="rId10"/>
    <p:sldId id="259" r:id="rId11"/>
    <p:sldId id="260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nnojun:Desktop:JCVIM%202013%20&#33205;&#28814;:cPL&#12464;&#12521;&#1250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nnojun:Desktop:JCVIM%202013%20&#33205;&#28814;:cPL&#12464;&#12521;&#1250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nnojun:Desktop:JCVIM%202013%20&#33205;&#28814;:cPL&#12464;&#12521;&#1250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totoru:Desktop:&#12487;&#12540;&#12479;&#20966;&#29702;:CRP&#32076;&#26178;&#30340;&#25512;&#31227;&#65288;&#32113;&#35336;&#20966;&#29702;&#652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Sheet1!$B$51</c:f>
              <c:strCache>
                <c:ptCount val="1"/>
                <c:pt idx="0">
                  <c:v>感度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Sheet1!$A$52:$A$56</c:f>
              <c:strCache>
                <c:ptCount val="5"/>
                <c:pt idx="0">
                  <c:v>PLI</c:v>
                </c:pt>
                <c:pt idx="1">
                  <c:v>Lipase</c:v>
                </c:pt>
                <c:pt idx="2">
                  <c:v>Amylase</c:v>
                </c:pt>
                <c:pt idx="3">
                  <c:v>TLI</c:v>
                </c:pt>
                <c:pt idx="4">
                  <c:v>超音波検査</c:v>
                </c:pt>
              </c:strCache>
            </c:strRef>
          </c:cat>
          <c:val>
            <c:numRef>
              <c:f>Sheet1!$B$52:$B$56</c:f>
              <c:numCache>
                <c:formatCode>General</c:formatCode>
                <c:ptCount val="5"/>
                <c:pt idx="0">
                  <c:v>82</c:v>
                </c:pt>
                <c:pt idx="1">
                  <c:v>55</c:v>
                </c:pt>
                <c:pt idx="2">
                  <c:v>62</c:v>
                </c:pt>
                <c:pt idx="3">
                  <c:v>33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0-41A2-81E1-9D3F7BB54E99}"/>
            </c:ext>
          </c:extLst>
        </c:ser>
        <c:ser>
          <c:idx val="1"/>
          <c:order val="1"/>
          <c:tx>
            <c:strRef>
              <c:f>Sheet1!$C$51</c:f>
              <c:strCache>
                <c:ptCount val="1"/>
                <c:pt idx="0">
                  <c:v>特異度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Sheet1!$A$52:$A$56</c:f>
              <c:strCache>
                <c:ptCount val="5"/>
                <c:pt idx="0">
                  <c:v>PLI</c:v>
                </c:pt>
                <c:pt idx="1">
                  <c:v>Lipase</c:v>
                </c:pt>
                <c:pt idx="2">
                  <c:v>Amylase</c:v>
                </c:pt>
                <c:pt idx="3">
                  <c:v>TLI</c:v>
                </c:pt>
                <c:pt idx="4">
                  <c:v>超音波検査</c:v>
                </c:pt>
              </c:strCache>
            </c:strRef>
          </c:cat>
          <c:val>
            <c:numRef>
              <c:f>Sheet1!$C$52:$C$56</c:f>
              <c:numCache>
                <c:formatCode>General</c:formatCode>
                <c:ptCount val="5"/>
                <c:pt idx="0">
                  <c:v>96</c:v>
                </c:pt>
                <c:pt idx="1">
                  <c:v>73</c:v>
                </c:pt>
                <c:pt idx="2">
                  <c:v>57</c:v>
                </c:pt>
                <c:pt idx="3">
                  <c:v>65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0-41A2-81E1-9D3F7BB54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42208"/>
        <c:axId val="62544512"/>
      </c:barChart>
      <c:catAx>
        <c:axId val="6254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 sz="1800">
                <a:latin typeface="ＭＳ Ｐゴシック"/>
                <a:ea typeface="ＭＳ Ｐゴシック"/>
              </a:defRPr>
            </a:pPr>
            <a:endParaRPr lang="zh-CN"/>
          </a:p>
        </c:txPr>
        <c:crossAx val="62544512"/>
        <c:crosses val="autoZero"/>
        <c:auto val="1"/>
        <c:lblAlgn val="ctr"/>
        <c:lblOffset val="100"/>
        <c:noMultiLvlLbl val="0"/>
      </c:catAx>
      <c:valAx>
        <c:axId val="625445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800" baseline="0">
                <a:latin typeface="ＭＳ Ｐゴシック"/>
                <a:ea typeface="ＭＳ Ｐゴシック"/>
              </a:defRPr>
            </a:pPr>
            <a:endParaRPr lang="zh-CN"/>
          </a:p>
        </c:txPr>
        <c:crossAx val="62542208"/>
        <c:crosses val="autoZero"/>
        <c:crossBetween val="between"/>
        <c:majorUnit val="20"/>
      </c:valAx>
      <c:spPr>
        <a:ln>
          <a:solidFill>
            <a:schemeClr val="tx1"/>
          </a:solidFill>
        </a:ln>
      </c:spPr>
    </c:plotArea>
    <c:legend>
      <c:legendPos val="r"/>
      <c:overlay val="0"/>
      <c:txPr>
        <a:bodyPr/>
        <a:lstStyle/>
        <a:p>
          <a:pPr>
            <a:defRPr lang="ja-JP" sz="1800">
              <a:latin typeface="ＭＳ Ｐゴシック"/>
              <a:ea typeface="ＭＳ Ｐゴシック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>
        <a:lumMod val="75000"/>
        <a:lumOff val="25000"/>
      </a:schemeClr>
    </a:solidFill>
    <a:ln>
      <a:solidFill>
        <a:srgbClr val="FFFFFF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PLI</c:v>
                </c:pt>
              </c:strCache>
            </c:strRef>
          </c:tx>
          <c:cat>
            <c:numRef>
              <c:f>Sheet1!$G$2:$G$13</c:f>
              <c:numCache>
                <c:formatCode>General</c:formatCode>
                <c:ptCount val="12"/>
                <c:pt idx="0">
                  <c:v>1</c:v>
                </c:pt>
                <c:pt idx="6">
                  <c:v>7</c:v>
                </c:pt>
                <c:pt idx="11">
                  <c:v>22</c:v>
                </c:pt>
              </c:numCache>
            </c:num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1000</c:v>
                </c:pt>
                <c:pt idx="6">
                  <c:v>311</c:v>
                </c:pt>
                <c:pt idx="11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EE-4416-B9B6-183657266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77024"/>
        <c:axId val="63778816"/>
      </c:lineChart>
      <c:lineChart>
        <c:grouping val="standard"/>
        <c:varyColors val="0"/>
        <c:ser>
          <c:idx val="1"/>
          <c:order val="1"/>
          <c:tx>
            <c:strRef>
              <c:f>Sheet1!$J$1</c:f>
              <c:strCache>
                <c:ptCount val="1"/>
                <c:pt idx="0">
                  <c:v>CRP</c:v>
                </c:pt>
              </c:strCache>
            </c:strRef>
          </c:tx>
          <c:cat>
            <c:numRef>
              <c:f>Sheet1!$H$2:$H$13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11">
                  <c:v>22</c:v>
                </c:pt>
              </c:numCache>
            </c:num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6.5</c:v>
                </c:pt>
                <c:pt idx="1">
                  <c:v>4.2</c:v>
                </c:pt>
                <c:pt idx="2">
                  <c:v>2.6</c:v>
                </c:pt>
                <c:pt idx="3">
                  <c:v>1.1499999999999961</c:v>
                </c:pt>
                <c:pt idx="4">
                  <c:v>0.70000000000000062</c:v>
                </c:pt>
                <c:pt idx="5">
                  <c:v>0.55000000000000004</c:v>
                </c:pt>
                <c:pt idx="6">
                  <c:v>0.70000000000000062</c:v>
                </c:pt>
                <c:pt idx="7">
                  <c:v>0.35000000000000031</c:v>
                </c:pt>
                <c:pt idx="11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EE-4416-B9B6-183657266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81888"/>
        <c:axId val="63780352"/>
      </c:lineChart>
      <c:catAx>
        <c:axId val="6377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778816"/>
        <c:crosses val="autoZero"/>
        <c:auto val="1"/>
        <c:lblAlgn val="ctr"/>
        <c:lblOffset val="100"/>
        <c:noMultiLvlLbl val="0"/>
      </c:catAx>
      <c:valAx>
        <c:axId val="63778816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777024"/>
        <c:crosses val="autoZero"/>
        <c:crossBetween val="between"/>
        <c:majorUnit val="200"/>
      </c:valAx>
      <c:valAx>
        <c:axId val="63780352"/>
        <c:scaling>
          <c:orientation val="minMax"/>
          <c:max val="10"/>
        </c:scaling>
        <c:delete val="0"/>
        <c:axPos val="r"/>
        <c:numFmt formatCode="General" sourceLinked="1"/>
        <c:majorTickMark val="out"/>
        <c:minorTickMark val="none"/>
        <c:tickLblPos val="nextTo"/>
        <c:crossAx val="63781888"/>
        <c:crosses val="max"/>
        <c:crossBetween val="between"/>
        <c:majorUnit val="2"/>
      </c:valAx>
      <c:catAx>
        <c:axId val="6378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3780352"/>
        <c:crosses val="autoZero"/>
        <c:auto val="1"/>
        <c:lblAlgn val="ctr"/>
        <c:lblOffset val="100"/>
        <c:noMultiLvlLbl val="0"/>
      </c:catAx>
    </c:plotArea>
    <c:plotVisOnly val="0"/>
    <c:dispBlanksAs val="span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PLI</c:v>
                </c:pt>
              </c:strCache>
            </c:strRef>
          </c:tx>
          <c:cat>
            <c:numRef>
              <c:f>Sheet1!$A$2:$A$45</c:f>
              <c:numCache>
                <c:formatCode>General</c:formatCode>
                <c:ptCount val="44"/>
                <c:pt idx="0">
                  <c:v>1</c:v>
                </c:pt>
                <c:pt idx="8">
                  <c:v>9</c:v>
                </c:pt>
                <c:pt idx="15">
                  <c:v>24</c:v>
                </c:pt>
                <c:pt idx="34">
                  <c:v>120</c:v>
                </c:pt>
                <c:pt idx="37">
                  <c:v>134</c:v>
                </c:pt>
              </c:numCache>
            </c:num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641</c:v>
                </c:pt>
                <c:pt idx="8">
                  <c:v>1000</c:v>
                </c:pt>
                <c:pt idx="15">
                  <c:v>791</c:v>
                </c:pt>
                <c:pt idx="34">
                  <c:v>830</c:v>
                </c:pt>
                <c:pt idx="37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12-4B62-93EE-6B5B5B532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94176"/>
        <c:axId val="65395712"/>
      </c:line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CRP</c:v>
                </c:pt>
              </c:strCache>
            </c:strRef>
          </c:tx>
          <c:cat>
            <c:numRef>
              <c:f>Sheet1!$B$2:$B$45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1">
                  <c:v>14</c:v>
                </c:pt>
                <c:pt idx="13">
                  <c:v>17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2">
                  <c:v>36</c:v>
                </c:pt>
                <c:pt idx="25">
                  <c:v>50</c:v>
                </c:pt>
                <c:pt idx="28">
                  <c:v>71</c:v>
                </c:pt>
                <c:pt idx="31">
                  <c:v>92</c:v>
                </c:pt>
                <c:pt idx="34">
                  <c:v>120</c:v>
                </c:pt>
                <c:pt idx="37">
                  <c:v>134</c:v>
                </c:pt>
                <c:pt idx="40">
                  <c:v>162</c:v>
                </c:pt>
                <c:pt idx="43">
                  <c:v>204</c:v>
                </c:pt>
              </c:numCache>
            </c:num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12</c:v>
                </c:pt>
                <c:pt idx="1">
                  <c:v>20</c:v>
                </c:pt>
                <c:pt idx="2">
                  <c:v>16</c:v>
                </c:pt>
                <c:pt idx="3">
                  <c:v>18</c:v>
                </c:pt>
                <c:pt idx="4">
                  <c:v>16</c:v>
                </c:pt>
                <c:pt idx="5">
                  <c:v>13</c:v>
                </c:pt>
                <c:pt idx="6">
                  <c:v>4.8</c:v>
                </c:pt>
                <c:pt idx="7">
                  <c:v>3.65</c:v>
                </c:pt>
                <c:pt idx="8">
                  <c:v>2.75</c:v>
                </c:pt>
                <c:pt idx="9">
                  <c:v>1</c:v>
                </c:pt>
                <c:pt idx="11">
                  <c:v>8.2000000000000011</c:v>
                </c:pt>
                <c:pt idx="13">
                  <c:v>4.05</c:v>
                </c:pt>
                <c:pt idx="15">
                  <c:v>15</c:v>
                </c:pt>
                <c:pt idx="16">
                  <c:v>14</c:v>
                </c:pt>
                <c:pt idx="17">
                  <c:v>8.4</c:v>
                </c:pt>
                <c:pt idx="18">
                  <c:v>4.0999999999999996</c:v>
                </c:pt>
                <c:pt idx="19">
                  <c:v>2.25</c:v>
                </c:pt>
                <c:pt idx="20">
                  <c:v>1.75</c:v>
                </c:pt>
                <c:pt idx="22">
                  <c:v>1.1499999999999961</c:v>
                </c:pt>
                <c:pt idx="25">
                  <c:v>0.5</c:v>
                </c:pt>
                <c:pt idx="28">
                  <c:v>0.60000000000000064</c:v>
                </c:pt>
                <c:pt idx="31">
                  <c:v>0.30000000000000032</c:v>
                </c:pt>
                <c:pt idx="34">
                  <c:v>0.1</c:v>
                </c:pt>
                <c:pt idx="37">
                  <c:v>0</c:v>
                </c:pt>
                <c:pt idx="40">
                  <c:v>0.65000000000000213</c:v>
                </c:pt>
                <c:pt idx="4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12-4B62-93EE-6B5B5B532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56384"/>
        <c:axId val="65454848"/>
      </c:lineChart>
      <c:catAx>
        <c:axId val="6539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95712"/>
        <c:crosses val="autoZero"/>
        <c:auto val="1"/>
        <c:lblAlgn val="ctr"/>
        <c:lblOffset val="100"/>
        <c:noMultiLvlLbl val="0"/>
      </c:catAx>
      <c:valAx>
        <c:axId val="65395712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94176"/>
        <c:crosses val="autoZero"/>
        <c:crossBetween val="between"/>
        <c:majorUnit val="200"/>
      </c:valAx>
      <c:valAx>
        <c:axId val="65454848"/>
        <c:scaling>
          <c:orientation val="minMax"/>
          <c:max val="20"/>
        </c:scaling>
        <c:delete val="0"/>
        <c:axPos val="r"/>
        <c:numFmt formatCode="General" sourceLinked="1"/>
        <c:majorTickMark val="out"/>
        <c:minorTickMark val="none"/>
        <c:tickLblPos val="nextTo"/>
        <c:crossAx val="65456384"/>
        <c:crosses val="max"/>
        <c:crossBetween val="between"/>
        <c:majorUnit val="4"/>
      </c:valAx>
      <c:catAx>
        <c:axId val="6545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5454848"/>
        <c:crosses val="autoZero"/>
        <c:auto val="1"/>
        <c:lblAlgn val="ctr"/>
        <c:lblOffset val="100"/>
        <c:noMultiLvlLbl val="0"/>
      </c:catAx>
    </c:plotArea>
    <c:plotVisOnly val="1"/>
    <c:dispBlanksAs val="span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CRP修正版!$A$3</c:f>
              <c:strCache>
                <c:ptCount val="1"/>
                <c:pt idx="0">
                  <c:v>松本ミルク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CRP修正版!$B$3:$E$3</c:f>
              <c:numCache>
                <c:formatCode>0.0_ </c:formatCode>
                <c:ptCount val="4"/>
                <c:pt idx="0">
                  <c:v>5.2</c:v>
                </c:pt>
                <c:pt idx="1">
                  <c:v>#N/A</c:v>
                </c:pt>
                <c:pt idx="2">
                  <c:v>8.3000000000000007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8F-458A-95BF-15320558272D}"/>
            </c:ext>
          </c:extLst>
        </c:ser>
        <c:ser>
          <c:idx val="1"/>
          <c:order val="1"/>
          <c:tx>
            <c:strRef>
              <c:f>CRP修正版!$A$4</c:f>
              <c:strCache>
                <c:ptCount val="1"/>
                <c:pt idx="0">
                  <c:v>中町めりぃ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CRP修正版!$B$4:$E$4</c:f>
              <c:numCache>
                <c:formatCode>General</c:formatCode>
                <c:ptCount val="4"/>
                <c:pt idx="0" formatCode="0.0_ ">
                  <c:v>17.600000000000001</c:v>
                </c:pt>
                <c:pt idx="1">
                  <c:v>#N/A</c:v>
                </c:pt>
                <c:pt idx="2" formatCode="0.0_ ">
                  <c:v>11.4</c:v>
                </c:pt>
                <c:pt idx="3" formatCode="0.0_ 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8F-458A-95BF-15320558272D}"/>
            </c:ext>
          </c:extLst>
        </c:ser>
        <c:ser>
          <c:idx val="2"/>
          <c:order val="2"/>
          <c:tx>
            <c:strRef>
              <c:f>CRP修正版!$A$5</c:f>
              <c:strCache>
                <c:ptCount val="1"/>
                <c:pt idx="0">
                  <c:v>山田ガブリエル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CRP修正版!$B$5:$E$5</c:f>
              <c:numCache>
                <c:formatCode>0.0_ </c:formatCode>
                <c:ptCount val="4"/>
                <c:pt idx="0">
                  <c:v>10</c:v>
                </c:pt>
                <c:pt idx="1">
                  <c:v>9.9</c:v>
                </c:pt>
                <c:pt idx="2">
                  <c:v>4.4000000000000004</c:v>
                </c:pt>
                <c:pt idx="3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8F-458A-95BF-15320558272D}"/>
            </c:ext>
          </c:extLst>
        </c:ser>
        <c:ser>
          <c:idx val="3"/>
          <c:order val="3"/>
          <c:tx>
            <c:strRef>
              <c:f>CRP修正版!$A$6</c:f>
              <c:strCache>
                <c:ptCount val="1"/>
                <c:pt idx="0">
                  <c:v>小澤チェリー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CRP修正版!$B$6:$E$6</c:f>
              <c:numCache>
                <c:formatCode>General</c:formatCode>
                <c:ptCount val="4"/>
                <c:pt idx="0">
                  <c:v>11</c:v>
                </c:pt>
                <c:pt idx="1">
                  <c:v>19.899999999999999</c:v>
                </c:pt>
                <c:pt idx="2">
                  <c:v>18.8</c:v>
                </c:pt>
                <c:pt idx="3" formatCode="0.0_ 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8F-458A-95BF-15320558272D}"/>
            </c:ext>
          </c:extLst>
        </c:ser>
        <c:ser>
          <c:idx val="4"/>
          <c:order val="4"/>
          <c:tx>
            <c:strRef>
              <c:f>CRP修正版!$A$7</c:f>
              <c:strCache>
                <c:ptCount val="1"/>
                <c:pt idx="0">
                  <c:v>横山ピアス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CRP修正版!$B$7:$E$7</c:f>
              <c:numCache>
                <c:formatCode>General</c:formatCode>
                <c:ptCount val="4"/>
                <c:pt idx="0">
                  <c:v>3.4</c:v>
                </c:pt>
                <c:pt idx="1">
                  <c:v>2</c:v>
                </c:pt>
                <c:pt idx="2">
                  <c:v>1.2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8F-458A-95BF-15320558272D}"/>
            </c:ext>
          </c:extLst>
        </c:ser>
        <c:ser>
          <c:idx val="5"/>
          <c:order val="5"/>
          <c:tx>
            <c:strRef>
              <c:f>CRP修正版!$A$8</c:f>
              <c:strCache>
                <c:ptCount val="1"/>
                <c:pt idx="0">
                  <c:v>竹丸ミート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CRP修正版!$B$8:$E$8</c:f>
              <c:numCache>
                <c:formatCode>General</c:formatCode>
                <c:ptCount val="4"/>
                <c:pt idx="0">
                  <c:v>1</c:v>
                </c:pt>
                <c:pt idx="1">
                  <c:v>1.6</c:v>
                </c:pt>
                <c:pt idx="2">
                  <c:v>2.7</c:v>
                </c:pt>
                <c:pt idx="3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8F-458A-95BF-15320558272D}"/>
            </c:ext>
          </c:extLst>
        </c:ser>
        <c:ser>
          <c:idx val="6"/>
          <c:order val="6"/>
          <c:tx>
            <c:strRef>
              <c:f>CRP修正版!$A$9</c:f>
              <c:strCache>
                <c:ptCount val="1"/>
                <c:pt idx="0">
                  <c:v>西山フクスケ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CRP修正版!$B$9:$E$9</c:f>
              <c:numCache>
                <c:formatCode>General</c:formatCode>
                <c:ptCount val="4"/>
                <c:pt idx="0">
                  <c:v>17.2</c:v>
                </c:pt>
                <c:pt idx="1">
                  <c:v>6.7</c:v>
                </c:pt>
                <c:pt idx="2">
                  <c:v>6.8</c:v>
                </c:pt>
                <c:pt idx="3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58F-458A-95BF-15320558272D}"/>
            </c:ext>
          </c:extLst>
        </c:ser>
        <c:ser>
          <c:idx val="7"/>
          <c:order val="7"/>
          <c:tx>
            <c:strRef>
              <c:f>CRP修正版!$A$10</c:f>
              <c:strCache>
                <c:ptCount val="1"/>
                <c:pt idx="0">
                  <c:v>三井アイトロン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CRP修正版!$B$10:$E$10</c:f>
              <c:numCache>
                <c:formatCode>0.0_ </c:formatCode>
                <c:ptCount val="4"/>
                <c:pt idx="0">
                  <c:v>5.2</c:v>
                </c:pt>
                <c:pt idx="1">
                  <c:v>2.4</c:v>
                </c:pt>
                <c:pt idx="2">
                  <c:v>#N/A</c:v>
                </c:pt>
                <c:pt idx="3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8F-458A-95BF-15320558272D}"/>
            </c:ext>
          </c:extLst>
        </c:ser>
        <c:ser>
          <c:idx val="8"/>
          <c:order val="8"/>
          <c:tx>
            <c:strRef>
              <c:f>CRP修正版!$A$11</c:f>
              <c:strCache>
                <c:ptCount val="1"/>
                <c:pt idx="0">
                  <c:v>長尾マイロ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CRP修正版!$B$11:$E$11</c:f>
              <c:numCache>
                <c:formatCode>0.0_ </c:formatCode>
                <c:ptCount val="4"/>
                <c:pt idx="0">
                  <c:v>14.9</c:v>
                </c:pt>
                <c:pt idx="1">
                  <c:v>8.6000000000000014</c:v>
                </c:pt>
                <c:pt idx="2">
                  <c:v>4.7</c:v>
                </c:pt>
                <c:pt idx="3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58F-458A-95BF-15320558272D}"/>
            </c:ext>
          </c:extLst>
        </c:ser>
        <c:ser>
          <c:idx val="9"/>
          <c:order val="9"/>
          <c:tx>
            <c:strRef>
              <c:f>CRP修正版!$A$12</c:f>
              <c:strCache>
                <c:ptCount val="1"/>
                <c:pt idx="0">
                  <c:v>篠原クロエ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CRP修正版!$B$12:$E$12</c:f>
              <c:numCache>
                <c:formatCode>0.0_ </c:formatCode>
                <c:ptCount val="4"/>
                <c:pt idx="0">
                  <c:v>12.8</c:v>
                </c:pt>
                <c:pt idx="1">
                  <c:v>6.5</c:v>
                </c:pt>
                <c:pt idx="2">
                  <c:v>5.2</c:v>
                </c:pt>
                <c:pt idx="3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58F-458A-95BF-15320558272D}"/>
            </c:ext>
          </c:extLst>
        </c:ser>
        <c:ser>
          <c:idx val="10"/>
          <c:order val="10"/>
          <c:tx>
            <c:strRef>
              <c:f>CRP修正版!$A$13</c:f>
              <c:strCache>
                <c:ptCount val="1"/>
                <c:pt idx="0">
                  <c:v>宇賀神レックス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CRP修正版!$B$13:$E$13</c:f>
              <c:numCache>
                <c:formatCode>0.0_ </c:formatCode>
                <c:ptCount val="4"/>
                <c:pt idx="0">
                  <c:v>3</c:v>
                </c:pt>
                <c:pt idx="1">
                  <c:v>1.9000000000000001</c:v>
                </c:pt>
                <c:pt idx="2">
                  <c:v>0.9</c:v>
                </c:pt>
                <c:pt idx="3">
                  <c:v>0.70000000000000062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58F-458A-95BF-15320558272D}"/>
            </c:ext>
          </c:extLst>
        </c:ser>
        <c:ser>
          <c:idx val="11"/>
          <c:order val="11"/>
          <c:tx>
            <c:strRef>
              <c:f>CRP修正版!$A$14</c:f>
              <c:strCache>
                <c:ptCount val="1"/>
                <c:pt idx="0">
                  <c:v>小宮マロン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CRP修正版!$B$14:$E$14</c:f>
              <c:numCache>
                <c:formatCode>0.0_ </c:formatCode>
                <c:ptCount val="4"/>
                <c:pt idx="0">
                  <c:v>1.5</c:v>
                </c:pt>
                <c:pt idx="1">
                  <c:v>2.4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58F-458A-95BF-15320558272D}"/>
            </c:ext>
          </c:extLst>
        </c:ser>
        <c:ser>
          <c:idx val="12"/>
          <c:order val="12"/>
          <c:tx>
            <c:strRef>
              <c:f>CRP修正版!$A$15</c:f>
              <c:strCache>
                <c:ptCount val="1"/>
                <c:pt idx="0">
                  <c:v>岡田チャッピー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CRP修正版!$B$15:$E$15</c:f>
              <c:numCache>
                <c:formatCode>0.0_ </c:formatCode>
                <c:ptCount val="4"/>
                <c:pt idx="0">
                  <c:v>7</c:v>
                </c:pt>
                <c:pt idx="1">
                  <c:v>6.1</c:v>
                </c:pt>
                <c:pt idx="2">
                  <c:v>0.8</c:v>
                </c:pt>
                <c:pt idx="3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58F-458A-95BF-15320558272D}"/>
            </c:ext>
          </c:extLst>
        </c:ser>
        <c:ser>
          <c:idx val="13"/>
          <c:order val="13"/>
          <c:tx>
            <c:strRef>
              <c:f>CRP修正版!$A$16</c:f>
              <c:strCache>
                <c:ptCount val="1"/>
                <c:pt idx="0">
                  <c:v>堀内元気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CRP修正版!$B$16:$E$16</c:f>
              <c:numCache>
                <c:formatCode>0.0_ </c:formatCode>
                <c:ptCount val="4"/>
                <c:pt idx="0">
                  <c:v>6.3</c:v>
                </c:pt>
                <c:pt idx="1">
                  <c:v>#N/A</c:v>
                </c:pt>
                <c:pt idx="2">
                  <c:v>3.1</c:v>
                </c:pt>
                <c:pt idx="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58F-458A-95BF-15320558272D}"/>
            </c:ext>
          </c:extLst>
        </c:ser>
        <c:ser>
          <c:idx val="14"/>
          <c:order val="14"/>
          <c:tx>
            <c:strRef>
              <c:f>CRP修正版!$A$17</c:f>
              <c:strCache>
                <c:ptCount val="1"/>
                <c:pt idx="0">
                  <c:v>中田龍虎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CRP修正版!$B$17:$E$17</c:f>
              <c:numCache>
                <c:formatCode>0.0_ </c:formatCode>
                <c:ptCount val="4"/>
                <c:pt idx="0">
                  <c:v>1.5</c:v>
                </c:pt>
                <c:pt idx="1">
                  <c:v>1.3</c:v>
                </c:pt>
                <c:pt idx="2">
                  <c:v>0.8</c:v>
                </c:pt>
                <c:pt idx="3">
                  <c:v>0.60000000000000064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58F-458A-95BF-15320558272D}"/>
            </c:ext>
          </c:extLst>
        </c:ser>
        <c:ser>
          <c:idx val="15"/>
          <c:order val="15"/>
          <c:tx>
            <c:strRef>
              <c:f>CRP修正版!$A$18</c:f>
              <c:strCache>
                <c:ptCount val="1"/>
                <c:pt idx="0">
                  <c:v>黒崎ダスティ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CRP修正版!$B$18:$E$18</c:f>
              <c:numCache>
                <c:formatCode>General</c:formatCode>
                <c:ptCount val="4"/>
                <c:pt idx="0">
                  <c:v>6.8</c:v>
                </c:pt>
                <c:pt idx="1">
                  <c:v>3.9</c:v>
                </c:pt>
                <c:pt idx="2">
                  <c:v>2.6</c:v>
                </c:pt>
                <c:pt idx="3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58F-458A-95BF-15320558272D}"/>
            </c:ext>
          </c:extLst>
        </c:ser>
        <c:ser>
          <c:idx val="16"/>
          <c:order val="16"/>
          <c:tx>
            <c:strRef>
              <c:f>CRP修正版!$A$19</c:f>
              <c:strCache>
                <c:ptCount val="1"/>
                <c:pt idx="0">
                  <c:v>岡田キャシー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CRP修正版!$B$19:$E$19</c:f>
              <c:numCache>
                <c:formatCode>General</c:formatCode>
                <c:ptCount val="4"/>
                <c:pt idx="0">
                  <c:v>12.2</c:v>
                </c:pt>
                <c:pt idx="1">
                  <c:v>9.7000000000000011</c:v>
                </c:pt>
                <c:pt idx="2">
                  <c:v>6.2</c:v>
                </c:pt>
                <c:pt idx="3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58F-458A-95BF-15320558272D}"/>
            </c:ext>
          </c:extLst>
        </c:ser>
        <c:ser>
          <c:idx val="17"/>
          <c:order val="17"/>
          <c:tx>
            <c:strRef>
              <c:f>CRP修正版!$A$20</c:f>
              <c:strCache>
                <c:ptCount val="1"/>
                <c:pt idx="0">
                  <c:v>鈴木ケン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CRP修正版!$B$20:$E$20</c:f>
              <c:numCache>
                <c:formatCode>General</c:formatCode>
                <c:ptCount val="4"/>
                <c:pt idx="0">
                  <c:v>12.3</c:v>
                </c:pt>
                <c:pt idx="1">
                  <c:v>6.3</c:v>
                </c:pt>
                <c:pt idx="2">
                  <c:v>6.3</c:v>
                </c:pt>
                <c:pt idx="3" formatCode="0.0_ 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58F-458A-95BF-15320558272D}"/>
            </c:ext>
          </c:extLst>
        </c:ser>
        <c:ser>
          <c:idx val="18"/>
          <c:order val="18"/>
          <c:tx>
            <c:strRef>
              <c:f>CRP修正版!$A$21</c:f>
              <c:strCache>
                <c:ptCount val="1"/>
                <c:pt idx="0">
                  <c:v>片所ミキ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CRP修正版!$B$21:$E$21</c:f>
              <c:numCache>
                <c:formatCode>General</c:formatCode>
                <c:ptCount val="4"/>
                <c:pt idx="0" formatCode="0.0_ ">
                  <c:v>6.4</c:v>
                </c:pt>
                <c:pt idx="1">
                  <c:v>5.9</c:v>
                </c:pt>
                <c:pt idx="2">
                  <c:v>2.9</c:v>
                </c:pt>
                <c:pt idx="3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58F-458A-95BF-15320558272D}"/>
            </c:ext>
          </c:extLst>
        </c:ser>
        <c:ser>
          <c:idx val="19"/>
          <c:order val="19"/>
          <c:tx>
            <c:strRef>
              <c:f>CRP修正版!$A$22</c:f>
              <c:strCache>
                <c:ptCount val="1"/>
                <c:pt idx="0">
                  <c:v>鈴木ベル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CRP修正版!$B$22:$E$22</c:f>
              <c:numCache>
                <c:formatCode>General</c:formatCode>
                <c:ptCount val="4"/>
                <c:pt idx="0">
                  <c:v>1.6</c:v>
                </c:pt>
                <c:pt idx="1">
                  <c:v>5.2</c:v>
                </c:pt>
                <c:pt idx="2">
                  <c:v>#N/A</c:v>
                </c:pt>
                <c:pt idx="3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58F-458A-95BF-15320558272D}"/>
            </c:ext>
          </c:extLst>
        </c:ser>
        <c:ser>
          <c:idx val="20"/>
          <c:order val="20"/>
          <c:tx>
            <c:strRef>
              <c:f>CRP修正版!$A$23</c:f>
              <c:strCache>
                <c:ptCount val="1"/>
                <c:pt idx="0">
                  <c:v>松本ハナ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CRP修正版!$B$2:$F$2</c:f>
              <c:strCache>
                <c:ptCount val="5"/>
                <c:pt idx="0">
                  <c:v>入院1日目</c:v>
                </c:pt>
                <c:pt idx="1">
                  <c:v>入院2日目</c:v>
                </c:pt>
                <c:pt idx="2">
                  <c:v>入院3日目</c:v>
                </c:pt>
                <c:pt idx="3">
                  <c:v>入院4日目</c:v>
                </c:pt>
                <c:pt idx="4">
                  <c:v>入院5日目</c:v>
                </c:pt>
              </c:strCache>
            </c:strRef>
          </c:cat>
          <c:val>
            <c:numRef>
              <c:f>CRP修正版!$B$23:$E$23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2.9</c:v>
                </c:pt>
                <c:pt idx="2">
                  <c:v>2.5</c:v>
                </c:pt>
                <c:pt idx="3" formatCode="0.0_ 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58F-458A-95BF-153205582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99136"/>
        <c:axId val="65913216"/>
      </c:lineChart>
      <c:catAx>
        <c:axId val="6589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 sz="1200">
                <a:latin typeface="+mj-ea"/>
                <a:ea typeface="+mj-ea"/>
              </a:defRPr>
            </a:pPr>
            <a:endParaRPr lang="zh-CN"/>
          </a:p>
        </c:txPr>
        <c:crossAx val="6591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913216"/>
        <c:scaling>
          <c:orientation val="minMax"/>
        </c:scaling>
        <c:delete val="0"/>
        <c:axPos val="l"/>
        <c:majorGridlines/>
        <c:numFmt formatCode="0_ " sourceLinked="0"/>
        <c:majorTickMark val="out"/>
        <c:minorTickMark val="none"/>
        <c:tickLblPos val="nextTo"/>
        <c:txPr>
          <a:bodyPr/>
          <a:lstStyle/>
          <a:p>
            <a:pPr>
              <a:defRPr lang="ja-JP" sz="1400"/>
            </a:pPr>
            <a:endParaRPr lang="zh-CN"/>
          </a:p>
        </c:txPr>
        <c:crossAx val="65899136"/>
        <c:crosses val="autoZero"/>
        <c:crossBetween val="midCat"/>
      </c:valAx>
      <c:spPr>
        <a:solidFill>
          <a:schemeClr val="bg1">
            <a:lumMod val="95000"/>
            <a:lumOff val="5000"/>
          </a:schemeClr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0EC99-C651-4C91-B5BB-5F6A5777D313}" type="datetimeFigureOut">
              <a:rPr lang="zh-CN" altLang="en-US" smtClean="0"/>
              <a:pPr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6BC3-2565-498B-853F-39F5B0A434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6BC3-2565-498B-853F-39F5B0A434C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7F7F-E731-AB4F-B5DA-C2461576838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82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4332EC-2DE2-9F4E-B0A4-30B47513F446}" type="slidenum">
              <a:rPr lang="ja-JP" altLang="en-US"/>
              <a:pPr eaLnBrk="1" hangingPunct="1"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492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4332EC-2DE2-9F4E-B0A4-30B47513F446}" type="slidenum">
              <a:rPr lang="ja-JP" altLang="en-US"/>
              <a:pPr eaLnBrk="1" hangingPunct="1"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381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0" y="1828800"/>
            <a:ext cx="3886200" cy="4343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sz="quarter" idx="14"/>
          </p:nvPr>
        </p:nvSpPr>
        <p:spPr>
          <a:xfrm>
            <a:off x="4876800" y="1828800"/>
            <a:ext cx="3886200" cy="4343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5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7E9E3-A337-2F4C-9B43-2075F44DA33B}" type="datetimeFigureOut">
              <a:rPr lang="en-US" altLang="ja-JP"/>
              <a:pPr>
                <a:defRPr/>
              </a:pPr>
              <a:t>5/30/2018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7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E8A7-1C05-9749-A71F-882B274EA565}" type="slidenum">
              <a:rPr lang="en-US" altLang="ja-JP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62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0" y="1828800"/>
            <a:ext cx="388620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sz="quarter" idx="14"/>
          </p:nvPr>
        </p:nvSpPr>
        <p:spPr>
          <a:xfrm>
            <a:off x="4876800" y="1828800"/>
            <a:ext cx="388620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ー 6"/>
          <p:cNvSpPr>
            <a:spLocks noGrp="1"/>
          </p:cNvSpPr>
          <p:nvPr>
            <p:ph sz="quarter" idx="15"/>
          </p:nvPr>
        </p:nvSpPr>
        <p:spPr>
          <a:xfrm>
            <a:off x="838200" y="4114800"/>
            <a:ext cx="388620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コンテンツ プレースホルダー 6"/>
          <p:cNvSpPr>
            <a:spLocks noGrp="1"/>
          </p:cNvSpPr>
          <p:nvPr>
            <p:ph sz="quarter" idx="16"/>
          </p:nvPr>
        </p:nvSpPr>
        <p:spPr>
          <a:xfrm>
            <a:off x="4876800" y="4114800"/>
            <a:ext cx="388620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7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9216-EA6A-9049-B99C-2957B2661779}" type="datetimeFigureOut">
              <a:rPr lang="en-US" altLang="ja-JP"/>
              <a:pPr>
                <a:defRPr/>
              </a:pPr>
              <a:t>5/30/2018</a:t>
            </a:fld>
            <a:endParaRPr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3" name="Slide Number Placeholder 22"/>
          <p:cNvSpPr>
            <a:spLocks noGrp="1"/>
          </p:cNvSpPr>
          <p:nvPr>
            <p:ph type="sldNum" sz="quarter" idx="19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19B6-0358-F246-ACBC-F88926B50ACB}" type="slidenum">
              <a:rPr lang="en-US" altLang="ja-JP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0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zh-CN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zh-CN"/>
              <a:t>マスタ テキストの書式設定</a:t>
            </a:r>
          </a:p>
          <a:p>
            <a:pPr lvl="1"/>
            <a:r>
              <a:rPr lang="ja-JP" altLang="zh-CN"/>
              <a:t>第 </a:t>
            </a:r>
            <a:r>
              <a:rPr lang="zh-CN" altLang="ja-JP"/>
              <a:t>2 </a:t>
            </a:r>
            <a:r>
              <a:rPr lang="ja-JP" altLang="zh-CN"/>
              <a:t>レベル</a:t>
            </a:r>
          </a:p>
          <a:p>
            <a:pPr lvl="2"/>
            <a:r>
              <a:rPr lang="ja-JP" altLang="zh-CN"/>
              <a:t>第 </a:t>
            </a:r>
            <a:r>
              <a:rPr lang="zh-CN" altLang="ja-JP"/>
              <a:t>3 </a:t>
            </a:r>
            <a:r>
              <a:rPr lang="ja-JP" altLang="zh-CN"/>
              <a:t>レベル</a:t>
            </a:r>
          </a:p>
          <a:p>
            <a:pPr lvl="3"/>
            <a:r>
              <a:rPr lang="ja-JP" altLang="zh-CN"/>
              <a:t>第 </a:t>
            </a:r>
            <a:r>
              <a:rPr lang="zh-CN" altLang="ja-JP"/>
              <a:t>4 </a:t>
            </a:r>
            <a:r>
              <a:rPr lang="ja-JP" altLang="zh-CN"/>
              <a:t>レベル</a:t>
            </a:r>
          </a:p>
          <a:p>
            <a:pPr lvl="4"/>
            <a:r>
              <a:rPr lang="ja-JP" altLang="zh-CN"/>
              <a:t>第 </a:t>
            </a:r>
            <a:r>
              <a:rPr lang="zh-CN" altLang="ja-JP"/>
              <a:t>5 </a:t>
            </a:r>
            <a:r>
              <a:rPr lang="ja-JP" altLang="zh-CN"/>
              <a:t>レベル</a:t>
            </a:r>
          </a:p>
        </p:txBody>
      </p:sp>
      <p:pic>
        <p:nvPicPr>
          <p:cNvPr id="20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2838" y="176213"/>
            <a:ext cx="15875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0" y="609600"/>
            <a:ext cx="9144000" cy="80963"/>
          </a:xfrm>
          <a:prstGeom prst="rect">
            <a:avLst/>
          </a:prstGeom>
          <a:solidFill>
            <a:srgbClr val="00CC99"/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ja-JP" altLang="en-US" sz="1600" b="0"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205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2838" y="176213"/>
            <a:ext cx="15875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0" y="609600"/>
            <a:ext cx="9144000" cy="80963"/>
          </a:xfrm>
          <a:prstGeom prst="rect">
            <a:avLst/>
          </a:prstGeom>
          <a:solidFill>
            <a:srgbClr val="00CC99"/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ja-JP" altLang="en-US" sz="1600" b="0">
              <a:latin typeface="MS PGothic" pitchFamily="34" charset="-128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 bwMode="auto">
          <a:xfrm>
            <a:off x="5832000" y="2258869"/>
            <a:ext cx="2070230" cy="20252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S UI Gothic" panose="020B0600070205080204" pitchFamily="34" charset="-128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2258870"/>
            <a:ext cx="6957265" cy="20252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S UI Gothic" panose="020B0600070205080204" pitchFamily="34" charset="-128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886700" cy="2852737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富士特色项目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sz="4500" dirty="0">
                <a:solidFill>
                  <a:schemeClr val="bg1"/>
                </a:solidFill>
              </a:rPr>
              <a:t>胰腺特异性脂肪酶</a:t>
            </a:r>
            <a:r>
              <a:rPr lang="en-US" altLang="zh-CN" sz="4500" dirty="0">
                <a:solidFill>
                  <a:schemeClr val="bg1"/>
                </a:solidFill>
              </a:rPr>
              <a:t>Lip</a:t>
            </a:r>
            <a:endParaRPr lang="zh-CN" altLang="en-US" sz="45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0" y="4329100"/>
            <a:ext cx="6642230" cy="1800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S UI Gothic" panose="020B0600070205080204" pitchFamily="34" charset="-128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0" y="4599130"/>
            <a:ext cx="5247075" cy="900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S UI Gothic" panose="020B0600070205080204" pitchFamily="34" charset="-128"/>
            </a:endParaRP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15698A98-C64B-4AA1-B749-D8C59B52B3DB}"/>
              </a:ext>
            </a:extLst>
          </p:cNvPr>
          <p:cNvSpPr txBox="1">
            <a:spLocks/>
          </p:cNvSpPr>
          <p:nvPr/>
        </p:nvSpPr>
        <p:spPr bwMode="auto">
          <a:xfrm>
            <a:off x="623888" y="4764128"/>
            <a:ext cx="78867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成都五星鹏诚动物保健科技发展有限公司</a:t>
            </a:r>
          </a:p>
          <a:p>
            <a:pPr algn="r"/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成都微点宠物医疗有限公司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220307" y="6400800"/>
            <a:ext cx="184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 Narrow Bold"/>
                <a:cs typeface="Arial Narrow Bold"/>
              </a:rPr>
              <a:t>Yuki M, et al., 2016</a:t>
            </a:r>
            <a:endParaRPr kumimoji="1" lang="en-US" altLang="ja-JP" b="1" dirty="0">
              <a:latin typeface="Arial Narrow Bold"/>
              <a:cs typeface="Arial Narrow Bold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38048"/>
              </p:ext>
            </p:extLst>
          </p:nvPr>
        </p:nvGraphicFramePr>
        <p:xfrm>
          <a:off x="755576" y="2317906"/>
          <a:ext cx="3451891" cy="222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571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FDC-Lip(U/L)</a:t>
                      </a:r>
                      <a:endParaRPr kumimoji="1" lang="ja-JP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8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非胰腺炎</a:t>
                      </a:r>
                      <a:r>
                        <a:rPr kumimoji="1" lang="en-US" altLang="ja-JP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(NP)n=20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(37-101)</a:t>
                      </a:r>
                      <a:endParaRPr kumimoji="1" lang="ja-JP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8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急性胰腺炎</a:t>
                      </a:r>
                      <a:r>
                        <a:rPr kumimoji="1" lang="en-US" altLang="ja-JP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(AP)n=44</a:t>
                      </a:r>
                      <a:endParaRPr kumimoji="1" lang="ja-JP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904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(360-1,000)</a:t>
                      </a:r>
                      <a:endParaRPr kumimoji="1" lang="ja-JP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39552" y="5229200"/>
            <a:ext cx="36724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FDC-Lip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进行胰腺炎诊断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灵敏度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100%</a:t>
            </a:r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特异性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89.5%</a:t>
            </a:r>
          </a:p>
        </p:txBody>
      </p:sp>
      <p:sp>
        <p:nvSpPr>
          <p:cNvPr id="8" name="テキスト ボックス 13"/>
          <p:cNvSpPr txBox="1"/>
          <p:nvPr/>
        </p:nvSpPr>
        <p:spPr>
          <a:xfrm>
            <a:off x="0" y="838200"/>
            <a:ext cx="595868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犬急性胰腺炎的实验室诊断方法</a:t>
            </a:r>
            <a:endParaRPr kumimoji="1" lang="en-US" altLang="zh-CN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5220072" y="2276872"/>
            <a:ext cx="0" cy="3096344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连接符 12"/>
          <p:cNvCxnSpPr/>
          <p:nvPr/>
        </p:nvCxnSpPr>
        <p:spPr bwMode="auto">
          <a:xfrm>
            <a:off x="5220072" y="5373216"/>
            <a:ext cx="2952328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连接符 17"/>
          <p:cNvCxnSpPr/>
          <p:nvPr/>
        </p:nvCxnSpPr>
        <p:spPr bwMode="auto">
          <a:xfrm>
            <a:off x="5076056" y="5085184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/>
          <p:cNvCxnSpPr/>
          <p:nvPr/>
        </p:nvCxnSpPr>
        <p:spPr bwMode="auto">
          <a:xfrm>
            <a:off x="5076056" y="4797152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5076000" y="451080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接连接符 21"/>
          <p:cNvCxnSpPr/>
          <p:nvPr/>
        </p:nvCxnSpPr>
        <p:spPr bwMode="auto">
          <a:xfrm>
            <a:off x="5076000" y="422280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连接符 22"/>
          <p:cNvCxnSpPr/>
          <p:nvPr/>
        </p:nvCxnSpPr>
        <p:spPr bwMode="auto">
          <a:xfrm>
            <a:off x="5076000" y="393480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>
            <a:off x="5076000" y="364680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连接符 24"/>
          <p:cNvCxnSpPr/>
          <p:nvPr/>
        </p:nvCxnSpPr>
        <p:spPr bwMode="auto">
          <a:xfrm>
            <a:off x="5076000" y="335880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>
            <a:off x="5076000" y="307080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连接符 26"/>
          <p:cNvCxnSpPr/>
          <p:nvPr/>
        </p:nvCxnSpPr>
        <p:spPr bwMode="auto">
          <a:xfrm>
            <a:off x="41076000" y="278280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连接符 27"/>
          <p:cNvCxnSpPr/>
          <p:nvPr/>
        </p:nvCxnSpPr>
        <p:spPr bwMode="auto">
          <a:xfrm>
            <a:off x="5076000" y="278280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572000" y="494116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100</a:t>
            </a:r>
            <a:endParaRPr lang="zh-CN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0" y="436510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300</a:t>
            </a:r>
            <a:endParaRPr lang="zh-CN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378904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500</a:t>
            </a:r>
            <a:endParaRPr lang="zh-CN" alt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320400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700</a:t>
            </a:r>
            <a:endParaRPr lang="zh-CN" alt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0" y="26369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900</a:t>
            </a:r>
            <a:endParaRPr lang="zh-CN" altLang="en-US" sz="1200" dirty="0"/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5076000" y="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>
            <a:off x="5076056" y="2494800"/>
            <a:ext cx="144016" cy="0"/>
          </a:xfrm>
          <a:prstGeom prst="lin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4572000" y="23488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1000</a:t>
            </a:r>
            <a:endParaRPr lang="zh-CN" altLang="en-US" sz="1200" dirty="0"/>
          </a:p>
        </p:txBody>
      </p:sp>
      <p:grpSp>
        <p:nvGrpSpPr>
          <p:cNvPr id="50" name="组合 49"/>
          <p:cNvGrpSpPr/>
          <p:nvPr/>
        </p:nvGrpSpPr>
        <p:grpSpPr>
          <a:xfrm>
            <a:off x="5508104" y="5085184"/>
            <a:ext cx="936104" cy="216024"/>
            <a:chOff x="5508104" y="5085184"/>
            <a:chExt cx="504056" cy="216024"/>
          </a:xfrm>
        </p:grpSpPr>
        <p:sp>
          <p:nvSpPr>
            <p:cNvPr id="37" name="矩形 36"/>
            <p:cNvSpPr/>
            <p:nvPr/>
          </p:nvSpPr>
          <p:spPr bwMode="auto">
            <a:xfrm>
              <a:off x="5508104" y="5085184"/>
              <a:ext cx="504056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UI Gothic" panose="020B0600070205080204" pitchFamily="34" charset="-128"/>
              </a:endParaRPr>
            </a:p>
          </p:txBody>
        </p:sp>
        <p:cxnSp>
          <p:nvCxnSpPr>
            <p:cNvPr id="39" name="直接连接符 38"/>
            <p:cNvCxnSpPr>
              <a:stCxn id="37" idx="1"/>
              <a:endCxn id="37" idx="3"/>
            </p:cNvCxnSpPr>
            <p:nvPr/>
          </p:nvCxnSpPr>
          <p:spPr bwMode="auto">
            <a:xfrm>
              <a:off x="5508104" y="5193196"/>
              <a:ext cx="504056" cy="0"/>
            </a:xfrm>
            <a:prstGeom prst="lin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组合 48"/>
          <p:cNvGrpSpPr/>
          <p:nvPr/>
        </p:nvGrpSpPr>
        <p:grpSpPr>
          <a:xfrm>
            <a:off x="7020272" y="2420888"/>
            <a:ext cx="792088" cy="2016224"/>
            <a:chOff x="6156176" y="2420888"/>
            <a:chExt cx="504056" cy="2016224"/>
          </a:xfrm>
        </p:grpSpPr>
        <p:sp>
          <p:nvSpPr>
            <p:cNvPr id="40" name="矩形 39"/>
            <p:cNvSpPr/>
            <p:nvPr/>
          </p:nvSpPr>
          <p:spPr bwMode="auto">
            <a:xfrm>
              <a:off x="6156176" y="2420888"/>
              <a:ext cx="504056" cy="20162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UI Gothic" panose="020B0600070205080204" pitchFamily="34" charset="-128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 bwMode="auto">
            <a:xfrm>
              <a:off x="6156176" y="2708920"/>
              <a:ext cx="504056" cy="0"/>
            </a:xfrm>
            <a:prstGeom prst="line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TextBox 43"/>
          <p:cNvSpPr txBox="1"/>
          <p:nvPr/>
        </p:nvSpPr>
        <p:spPr>
          <a:xfrm>
            <a:off x="5292080" y="54452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非胰腺炎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n=20</a:t>
            </a:r>
            <a:r>
              <a:rPr lang="zh-CN" altLang="en-US" dirty="0"/>
              <a:t>）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20272" y="544522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胰腺炎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n=44</a:t>
            </a:r>
            <a:r>
              <a:rPr lang="zh-CN" altLang="en-US" dirty="0"/>
              <a:t>）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1560" y="47971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＜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1115616" y="1484784"/>
            <a:ext cx="4572000" cy="609600"/>
          </a:xfrm>
        </p:spPr>
        <p:txBody>
          <a:bodyPr/>
          <a:lstStyle/>
          <a:p>
            <a:pPr>
              <a:buNone/>
            </a:pPr>
            <a:r>
              <a:rPr lang="en-US" altLang="ja-JP" sz="2200" dirty="0">
                <a:latin typeface="宋体" panose="02010600030101010101" pitchFamily="2" charset="-122"/>
                <a:ea typeface="宋体" panose="02010600030101010101" pitchFamily="2" charset="-122"/>
                <a:sym typeface="Wingdings"/>
              </a:rPr>
              <a:t></a:t>
            </a:r>
            <a:r>
              <a:rPr lang="en-US" altLang="ja-JP" sz="2200" dirty="0">
                <a:latin typeface="宋体" panose="02010600030101010101" pitchFamily="2" charset="-122"/>
                <a:ea typeface="宋体" panose="02010600030101010101" pitchFamily="2" charset="-122"/>
              </a:rPr>
              <a:t>CRP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在胰腺炎诊断中的意义</a:t>
            </a:r>
            <a:endParaRPr lang="en-US" altLang="ja-JP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quarter" idx="14"/>
          </p:nvPr>
        </p:nvSpPr>
        <p:spPr>
          <a:xfrm>
            <a:off x="4860032" y="2212616"/>
            <a:ext cx="3505200" cy="1216384"/>
          </a:xfrm>
          <a:solidFill>
            <a:schemeClr val="bg1">
              <a:lumMod val="85000"/>
              <a:lumOff val="15000"/>
            </a:schemeClr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住院第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en-US" altLang="ja-JP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CRP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显著下降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ja-JP" sz="2000" i="1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&lt;.05)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则提示预后良好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en-US" altLang="ja-JP" sz="2000" dirty="0">
                <a:latin typeface="宋体" panose="02010600030101010101" pitchFamily="2" charset="-122"/>
                <a:ea typeface="宋体" panose="02010600030101010101" pitchFamily="2" charset="-122"/>
              </a:rPr>
              <a:t>FDC-Lip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无有效差异</a:t>
            </a:r>
            <a:endParaRPr lang="en-US" altLang="ja-JP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96507" y="6488668"/>
            <a:ext cx="184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 Narrow Bold"/>
                <a:cs typeface="Arial Narrow Bold"/>
              </a:rPr>
              <a:t>Yuki M, et al., 2016</a:t>
            </a:r>
            <a:endParaRPr kumimoji="1" lang="en-US" altLang="ja-JP" b="1" dirty="0">
              <a:latin typeface="Arial Narrow Bold"/>
              <a:cs typeface="Arial Narrow Bol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512" y="3717032"/>
            <a:ext cx="439248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急性胰腺炎的诊断时用</a:t>
            </a:r>
            <a:r>
              <a:rPr lang="en-US" altLang="ja-JP" sz="2200" dirty="0">
                <a:latin typeface="宋体" panose="02010600030101010101" pitchFamily="2" charset="-122"/>
                <a:ea typeface="宋体" panose="02010600030101010101" pitchFamily="2" charset="-122"/>
              </a:rPr>
              <a:t>FDC-Lip</a:t>
            </a:r>
          </a:p>
          <a:p>
            <a:pPr marL="457200" indent="-457200"/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判定治疗效果时</a:t>
            </a:r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CRP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更能起到作用</a:t>
            </a:r>
            <a:endParaRPr lang="en-US" altLang="ja-JP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図 2" descr="スクリーンショット 2016-05-03 15.44.1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671" y="2276872"/>
            <a:ext cx="3541329" cy="30678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6200000">
            <a:off x="249116" y="3347911"/>
            <a:ext cx="188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CRP</a:t>
            </a:r>
            <a:r>
              <a:rPr lang="en-US" altLang="ja-JP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 (mg/dl)</a:t>
            </a:r>
            <a:endParaRPr kumimoji="1" lang="ja-JP" alt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537321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诊断时</a:t>
            </a:r>
            <a:endParaRPr kumimoji="1" lang="ja-JP" alt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5373216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住院第</a:t>
            </a:r>
            <a:r>
              <a:rPr lang="en-US" altLang="zh-CN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kumimoji="1" lang="ja-JP" alt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テキスト ボックス 13"/>
          <p:cNvSpPr txBox="1"/>
          <p:nvPr/>
        </p:nvSpPr>
        <p:spPr>
          <a:xfrm>
            <a:off x="0" y="838200"/>
            <a:ext cx="595868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犬急性胰腺炎的实验室诊断方法</a:t>
            </a:r>
            <a:endParaRPr kumimoji="1" lang="en-US" altLang="zh-CN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78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313" y="1700213"/>
            <a:ext cx="5183187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基本信息：妊娠犬，自制食物</a:t>
            </a:r>
            <a:endParaRPr lang="en-US" altLang="zh-CN" sz="24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主诉：        大便带血，软</a:t>
            </a:r>
            <a:endParaRPr lang="en-US" altLang="zh-CN" sz="24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临床检查：触诊腹部紧张，精神沉郁</a:t>
            </a:r>
            <a:endParaRPr lang="en-US" altLang="zh-CN" sz="24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实验室检查：富士</a:t>
            </a:r>
            <a:r>
              <a:rPr lang="en-US" altLang="zh-CN" sz="2400" b="0" dirty="0">
                <a:solidFill>
                  <a:schemeClr val="accent1">
                    <a:lumMod val="50000"/>
                  </a:schemeClr>
                </a:solidFill>
              </a:rPr>
              <a:t>CRP</a:t>
            </a: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，富士</a:t>
            </a:r>
            <a:r>
              <a:rPr lang="en-US" altLang="zh-CN" sz="2400" b="0" dirty="0">
                <a:solidFill>
                  <a:schemeClr val="accent1">
                    <a:lumMod val="50000"/>
                  </a:schemeClr>
                </a:solidFill>
              </a:rPr>
              <a:t>v-Lip</a:t>
            </a:r>
          </a:p>
          <a:p>
            <a:pPr>
              <a:defRPr/>
            </a:pPr>
            <a:r>
              <a:rPr lang="en-US" altLang="zh-CN" sz="2400" b="0" dirty="0">
                <a:solidFill>
                  <a:schemeClr val="accent1">
                    <a:lumMod val="50000"/>
                  </a:schemeClr>
                </a:solidFill>
              </a:rPr>
              <a:t>                       SNAP </a:t>
            </a:r>
            <a:r>
              <a:rPr lang="en-US" altLang="zh-CN" sz="2400" b="0" dirty="0" err="1">
                <a:solidFill>
                  <a:schemeClr val="accent1">
                    <a:lumMod val="50000"/>
                  </a:schemeClr>
                </a:solidFill>
              </a:rPr>
              <a:t>cPL</a:t>
            </a:r>
            <a:endParaRPr lang="zh-CN" altLang="en-US" sz="2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图片 6" descr="张峰LIP对比阳性CRP升高">
            <a:extLst/>
          </p:cNvPr>
          <p:cNvPicPr/>
          <p:nvPr/>
        </p:nvPicPr>
        <p:blipFill rotWithShape="1">
          <a:blip r:embed="rId2" cstate="print">
            <a:extLst/>
          </a:blip>
          <a:srcRect b="21961"/>
          <a:stretch/>
        </p:blipFill>
        <p:spPr bwMode="auto">
          <a:xfrm>
            <a:off x="5796136" y="2492896"/>
            <a:ext cx="295232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87450" y="3644900"/>
          <a:ext cx="367240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富士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SANP</a:t>
                      </a:r>
                      <a:r>
                        <a:rPr lang="en-US" altLang="zh-CN" baseline="0" dirty="0"/>
                        <a:t> </a:t>
                      </a:r>
                      <a:r>
                        <a:rPr lang="en-US" altLang="zh-CN" baseline="0" dirty="0" err="1"/>
                        <a:t>cPL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CRP 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1.7</a:t>
                      </a:r>
                      <a:r>
                        <a:rPr lang="en-US" altLang="zh-CN" dirty="0"/>
                        <a:t>mg/</a:t>
                      </a:r>
                      <a:r>
                        <a:rPr lang="en-US" altLang="zh-CN" dirty="0" err="1"/>
                        <a:t>dL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(0.0-0.7)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</a:t>
                      </a:r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阳性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Lip</a:t>
                      </a:r>
                      <a:r>
                        <a:rPr lang="en-US" altLang="zh-CN" baseline="0" dirty="0"/>
                        <a:t>    </a:t>
                      </a:r>
                      <a:r>
                        <a:rPr lang="en-US" altLang="zh-CN" b="1" baseline="0" dirty="0">
                          <a:solidFill>
                            <a:srgbClr val="FF0000"/>
                          </a:solidFill>
                        </a:rPr>
                        <a:t>172</a:t>
                      </a:r>
                      <a:r>
                        <a:rPr lang="en-US" altLang="zh-CN" baseline="0" dirty="0"/>
                        <a:t>U/L</a:t>
                      </a:r>
                    </a:p>
                    <a:p>
                      <a:pPr algn="ctr"/>
                      <a:r>
                        <a:rPr lang="en-US" altLang="zh-CN" baseline="0" dirty="0"/>
                        <a:t>(10-160)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900113" y="5661025"/>
            <a:ext cx="3671887" cy="720725"/>
            <a:chOff x="899592" y="5661248"/>
            <a:chExt cx="3672408" cy="720080"/>
          </a:xfrm>
        </p:grpSpPr>
        <p:sp>
          <p:nvSpPr>
            <p:cNvPr id="24597" name="TextBox 8"/>
            <p:cNvSpPr txBox="1">
              <a:spLocks noChangeArrowheads="1"/>
            </p:cNvSpPr>
            <p:nvPr/>
          </p:nvSpPr>
          <p:spPr bwMode="auto">
            <a:xfrm>
              <a:off x="899592" y="5805264"/>
              <a:ext cx="36724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0">
                  <a:solidFill>
                    <a:srgbClr val="FF0000"/>
                  </a:solidFill>
                </a:rPr>
                <a:t>胰腺炎确诊</a:t>
              </a:r>
            </a:p>
          </p:txBody>
        </p:sp>
        <p:sp>
          <p:nvSpPr>
            <p:cNvPr id="10" name="十二角星 9"/>
            <p:cNvSpPr/>
            <p:nvPr/>
          </p:nvSpPr>
          <p:spPr bwMode="auto">
            <a:xfrm>
              <a:off x="1475936" y="5661248"/>
              <a:ext cx="2592756" cy="720080"/>
            </a:xfrm>
            <a:prstGeom prst="star12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0" y="836613"/>
            <a:ext cx="4425950" cy="539750"/>
            <a:chOff x="0" y="960438"/>
            <a:chExt cx="4425950" cy="53945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0" y="960438"/>
              <a:ext cx="4425950" cy="52358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  <a:ea typeface="MS UI Gothic" panose="020B0600070205080204" pitchFamily="34" charset="-128"/>
              </a:endParaRPr>
            </a:p>
          </p:txBody>
        </p:sp>
        <p:sp>
          <p:nvSpPr>
            <p:cNvPr id="24596" name="矩形 2"/>
            <p:cNvSpPr>
              <a:spLocks noChangeArrowheads="1"/>
            </p:cNvSpPr>
            <p:nvPr/>
          </p:nvSpPr>
          <p:spPr bwMode="auto">
            <a:xfrm>
              <a:off x="25400" y="1038225"/>
              <a:ext cx="1176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病例一</a:t>
              </a:r>
              <a:r>
                <a:rPr lang="zh-CN" altLang="en-US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313" y="1700213"/>
            <a:ext cx="51831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基本信息：成年犬，自制食物</a:t>
            </a:r>
            <a:endParaRPr lang="en-US" altLang="zh-CN" sz="24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主诉：        便血</a:t>
            </a:r>
            <a:endParaRPr lang="en-US" altLang="zh-CN" sz="24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临床检查： </a:t>
            </a:r>
            <a:r>
              <a:rPr lang="en-US" altLang="zh-CN" sz="2400" b="0" dirty="0">
                <a:solidFill>
                  <a:schemeClr val="accent1">
                    <a:lumMod val="50000"/>
                  </a:schemeClr>
                </a:solidFill>
              </a:rPr>
              <a:t>T39.4 </a:t>
            </a: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精神尚可</a:t>
            </a:r>
            <a:endParaRPr lang="en-US" altLang="zh-CN" sz="24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实验室检查： </a:t>
            </a:r>
            <a:r>
              <a:rPr lang="en-US" altLang="zh-CN" sz="2400" b="0" dirty="0">
                <a:solidFill>
                  <a:schemeClr val="accent1">
                    <a:lumMod val="50000"/>
                  </a:schemeClr>
                </a:solidFill>
              </a:rPr>
              <a:t>CBC </a:t>
            </a:r>
          </a:p>
          <a:p>
            <a:pPr>
              <a:defRPr/>
            </a:pPr>
            <a:r>
              <a:rPr lang="en-US" altLang="zh-CN" sz="2400" b="0" dirty="0">
                <a:solidFill>
                  <a:schemeClr val="accent1">
                    <a:lumMod val="50000"/>
                  </a:schemeClr>
                </a:solidFill>
              </a:rPr>
              <a:t>                       CRP</a:t>
            </a:r>
            <a:r>
              <a:rPr lang="zh-CN" altLang="en-US" sz="2400" b="0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2400" b="0" dirty="0">
                <a:solidFill>
                  <a:schemeClr val="accent1">
                    <a:lumMod val="50000"/>
                  </a:schemeClr>
                </a:solidFill>
              </a:rPr>
              <a:t>v-Lip</a:t>
            </a:r>
          </a:p>
          <a:p>
            <a:pPr>
              <a:defRPr/>
            </a:pPr>
            <a:r>
              <a:rPr lang="en-US" altLang="zh-CN" sz="2400" b="0" dirty="0">
                <a:solidFill>
                  <a:schemeClr val="accent1">
                    <a:lumMod val="50000"/>
                  </a:schemeClr>
                </a:solidFill>
              </a:rPr>
              <a:t>                       SNAP </a:t>
            </a:r>
            <a:r>
              <a:rPr lang="en-US" altLang="zh-CN" sz="2400" b="0" dirty="0" err="1">
                <a:solidFill>
                  <a:schemeClr val="accent1">
                    <a:lumMod val="50000"/>
                  </a:schemeClr>
                </a:solidFill>
              </a:rPr>
              <a:t>cPL</a:t>
            </a:r>
            <a:endParaRPr lang="zh-CN" altLang="en-US" sz="2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58888" y="4005263"/>
          <a:ext cx="367240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富士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SANP</a:t>
                      </a:r>
                      <a:r>
                        <a:rPr lang="en-US" altLang="zh-CN" baseline="0" dirty="0"/>
                        <a:t> </a:t>
                      </a:r>
                      <a:r>
                        <a:rPr lang="en-US" altLang="zh-CN" baseline="0" dirty="0" err="1"/>
                        <a:t>cPL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CRP 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2.5</a:t>
                      </a:r>
                      <a:r>
                        <a:rPr lang="en-US" altLang="zh-CN" dirty="0"/>
                        <a:t>mg/</a:t>
                      </a:r>
                      <a:r>
                        <a:rPr lang="en-US" altLang="zh-CN" dirty="0" err="1"/>
                        <a:t>dL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(0.0-0.7)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</a:t>
                      </a:r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阴性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Lip</a:t>
                      </a:r>
                      <a:r>
                        <a:rPr lang="en-US" altLang="zh-CN" baseline="0" dirty="0"/>
                        <a:t>    41U/L</a:t>
                      </a:r>
                    </a:p>
                    <a:p>
                      <a:pPr algn="ctr"/>
                      <a:r>
                        <a:rPr lang="en-US" altLang="zh-CN" baseline="0" dirty="0"/>
                        <a:t>(10-160)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16" name="TextBox 8"/>
          <p:cNvSpPr txBox="1">
            <a:spLocks noChangeArrowheads="1"/>
          </p:cNvSpPr>
          <p:nvPr/>
        </p:nvSpPr>
        <p:spPr bwMode="auto">
          <a:xfrm>
            <a:off x="900113" y="5949950"/>
            <a:ext cx="36718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0">
                <a:solidFill>
                  <a:srgbClr val="FF0000"/>
                </a:solidFill>
              </a:rPr>
              <a:t>胰腺炎排除</a:t>
            </a:r>
          </a:p>
        </p:txBody>
      </p:sp>
      <p:sp>
        <p:nvSpPr>
          <p:cNvPr id="10" name="十二角星 9"/>
          <p:cNvSpPr/>
          <p:nvPr/>
        </p:nvSpPr>
        <p:spPr bwMode="auto">
          <a:xfrm>
            <a:off x="1403350" y="5805488"/>
            <a:ext cx="2592388" cy="719137"/>
          </a:xfrm>
          <a:prstGeom prst="star12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1" name="图片 10" descr="张峰LIP出血性肠炎CRP">
            <a:extLst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3823" y="764704"/>
            <a:ext cx="2450177" cy="4357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 descr="张峰LIP出血性肠炎">
            <a:extLst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80928"/>
            <a:ext cx="2146739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0" y="836613"/>
            <a:ext cx="4425950" cy="539750"/>
            <a:chOff x="0" y="960438"/>
            <a:chExt cx="4425950" cy="539452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0" y="960438"/>
              <a:ext cx="4425950" cy="52358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  <a:ea typeface="MS UI Gothic" panose="020B0600070205080204" pitchFamily="34" charset="-128"/>
              </a:endParaRPr>
            </a:p>
          </p:txBody>
        </p:sp>
        <p:sp>
          <p:nvSpPr>
            <p:cNvPr id="25622" name="矩形 2"/>
            <p:cNvSpPr>
              <a:spLocks noChangeArrowheads="1"/>
            </p:cNvSpPr>
            <p:nvPr/>
          </p:nvSpPr>
          <p:spPr bwMode="auto">
            <a:xfrm>
              <a:off x="25400" y="1038225"/>
              <a:ext cx="11079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病例二</a:t>
              </a:r>
              <a:endParaRPr lang="zh-CN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484313"/>
            <a:ext cx="461803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图片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390366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>
            <a:extLst/>
          </p:cNvPr>
          <p:cNvSpPr/>
          <p:nvPr/>
        </p:nvSpPr>
        <p:spPr>
          <a:xfrm>
            <a:off x="4284663" y="2565400"/>
            <a:ext cx="1439862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57150"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" name="椭圆 7">
            <a:extLst/>
          </p:cNvPr>
          <p:cNvSpPr/>
          <p:nvPr/>
        </p:nvSpPr>
        <p:spPr>
          <a:xfrm>
            <a:off x="6011863" y="2924175"/>
            <a:ext cx="2303462" cy="1330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57150"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72000" y="5211763"/>
          <a:ext cx="367240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富士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SANP</a:t>
                      </a:r>
                      <a:r>
                        <a:rPr lang="en-US" altLang="zh-CN" baseline="0" dirty="0"/>
                        <a:t> </a:t>
                      </a:r>
                      <a:r>
                        <a:rPr lang="en-US" altLang="zh-CN" baseline="0" dirty="0" err="1"/>
                        <a:t>cPL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CRP 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7.0</a:t>
                      </a:r>
                      <a:r>
                        <a:rPr lang="en-US" altLang="zh-CN" dirty="0"/>
                        <a:t>mg/</a:t>
                      </a:r>
                      <a:r>
                        <a:rPr lang="en-US" altLang="zh-CN" dirty="0" err="1"/>
                        <a:t>dL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(0.0-0.7)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</a:t>
                      </a:r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阳性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Lip</a:t>
                      </a:r>
                      <a:r>
                        <a:rPr lang="en-US" altLang="zh-CN" baseline="0" dirty="0"/>
                        <a:t>    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US" altLang="zh-CN" baseline="0" dirty="0"/>
                        <a:t>U/L</a:t>
                      </a:r>
                    </a:p>
                    <a:p>
                      <a:pPr algn="ctr"/>
                      <a:r>
                        <a:rPr lang="en-US" altLang="zh-CN" baseline="0" dirty="0"/>
                        <a:t>(10-160)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650" y="4221163"/>
            <a:ext cx="27368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vLip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显示为阴性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SANP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cPL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为阳性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谁更准确呢？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644" name="线形标注 2(带边框和强调线) 11"/>
          <p:cNvSpPr>
            <a:spLocks/>
          </p:cNvSpPr>
          <p:nvPr/>
        </p:nvSpPr>
        <p:spPr bwMode="auto">
          <a:xfrm flipH="1">
            <a:off x="611188" y="4149725"/>
            <a:ext cx="2089150" cy="10080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8597"/>
              <a:gd name="adj6" fmla="val -84199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pitchFamily="34" charset="0"/>
              <a:buNone/>
            </a:pPr>
            <a:endParaRPr lang="zh-CN" altLang="en-US"/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0" y="836613"/>
            <a:ext cx="4425950" cy="539750"/>
            <a:chOff x="0" y="960438"/>
            <a:chExt cx="4425950" cy="539452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0" y="960438"/>
              <a:ext cx="4425950" cy="52358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  <a:ea typeface="MS UI Gothic" panose="020B0600070205080204" pitchFamily="34" charset="-128"/>
              </a:endParaRPr>
            </a:p>
          </p:txBody>
        </p:sp>
        <p:sp>
          <p:nvSpPr>
            <p:cNvPr id="26647" name="矩形 2"/>
            <p:cNvSpPr>
              <a:spLocks noChangeArrowheads="1"/>
            </p:cNvSpPr>
            <p:nvPr/>
          </p:nvSpPr>
          <p:spPr bwMode="auto">
            <a:xfrm>
              <a:off x="25400" y="1038225"/>
              <a:ext cx="1176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病例三</a:t>
              </a:r>
              <a:r>
                <a:rPr lang="zh-CN" altLang="en-US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47910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336800"/>
            <a:ext cx="34385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线形标注 1(带边框和强调线) 6"/>
          <p:cNvSpPr>
            <a:spLocks/>
          </p:cNvSpPr>
          <p:nvPr/>
        </p:nvSpPr>
        <p:spPr bwMode="auto">
          <a:xfrm>
            <a:off x="4932363" y="2276475"/>
            <a:ext cx="3671887" cy="936625"/>
          </a:xfrm>
          <a:prstGeom prst="accentBorderCallout1">
            <a:avLst>
              <a:gd name="adj1" fmla="val 18750"/>
              <a:gd name="adj2" fmla="val -8333"/>
              <a:gd name="adj3" fmla="val 87134"/>
              <a:gd name="adj4" fmla="val -73259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7653" name="矩形 7"/>
          <p:cNvSpPr>
            <a:spLocks noChangeArrowheads="1"/>
          </p:cNvSpPr>
          <p:nvPr/>
        </p:nvSpPr>
        <p:spPr bwMode="auto">
          <a:xfrm>
            <a:off x="250825" y="2924175"/>
            <a:ext cx="1944688" cy="2889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7654" name="矩形 8"/>
          <p:cNvSpPr>
            <a:spLocks noChangeArrowheads="1"/>
          </p:cNvSpPr>
          <p:nvPr/>
        </p:nvSpPr>
        <p:spPr bwMode="auto">
          <a:xfrm>
            <a:off x="250825" y="4292600"/>
            <a:ext cx="1441450" cy="2889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7655" name="线形标注 1(带边框和强调线) 9"/>
          <p:cNvSpPr>
            <a:spLocks/>
          </p:cNvSpPr>
          <p:nvPr/>
        </p:nvSpPr>
        <p:spPr bwMode="auto">
          <a:xfrm>
            <a:off x="4932363" y="3860800"/>
            <a:ext cx="3671887" cy="936625"/>
          </a:xfrm>
          <a:prstGeom prst="accentBorderCallout1">
            <a:avLst>
              <a:gd name="adj1" fmla="val 18750"/>
              <a:gd name="adj2" fmla="val -8333"/>
              <a:gd name="adj3" fmla="val 64301"/>
              <a:gd name="adj4" fmla="val -88454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pitchFamily="34" charset="0"/>
              <a:buNone/>
            </a:pPr>
            <a:endParaRPr lang="zh-CN" altLang="en-US"/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005263"/>
            <a:ext cx="360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山口きなこ外貌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8417" y="1143000"/>
            <a:ext cx="1652408" cy="1963344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99592" y="4797152"/>
            <a:ext cx="4104456" cy="1566664"/>
          </a:xfrm>
        </p:spPr>
        <p:txBody>
          <a:bodyPr/>
          <a:lstStyle/>
          <a:p>
            <a:pPr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超声检查结果</a:t>
            </a:r>
            <a:endParaRPr lang="en-US" altLang="ja-JP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小肠的波纹标志</a:t>
            </a:r>
            <a:endParaRPr lang="en-US" altLang="ja-JP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胰脏肿大</a:t>
            </a:r>
            <a:r>
              <a:rPr lang="en-US" altLang="ja-JP" sz="2000" dirty="0">
                <a:latin typeface="宋体" panose="02010600030101010101" pitchFamily="2" charset="-122"/>
                <a:ea typeface="宋体" panose="02010600030101010101" pitchFamily="2" charset="-122"/>
              </a:rPr>
              <a:t>(8.7mm)</a:t>
            </a:r>
          </a:p>
        </p:txBody>
      </p:sp>
      <p:pic>
        <p:nvPicPr>
          <p:cNvPr id="9" name="図 8" descr="00034811_0_1_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280" y="3185097"/>
            <a:ext cx="3948009" cy="3596703"/>
          </a:xfrm>
          <a:prstGeom prst="rect">
            <a:avLst/>
          </a:prstGeom>
          <a:ln>
            <a:solidFill>
              <a:srgbClr val="FFFFFF"/>
            </a:solidFill>
          </a:ln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76286"/>
              </p:ext>
            </p:extLst>
          </p:nvPr>
        </p:nvGraphicFramePr>
        <p:xfrm>
          <a:off x="1115616" y="3140968"/>
          <a:ext cx="3026154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WBC (/</a:t>
                      </a:r>
                      <a:r>
                        <a:rPr kumimoji="1" lang="en-US" altLang="ja-JP" sz="2000" dirty="0" err="1">
                          <a:latin typeface="+mj-ea"/>
                          <a:ea typeface="+mj-ea"/>
                        </a:rPr>
                        <a:t>μl</a:t>
                      </a:r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)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11,800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CRP (mg/dl)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6.5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T-</a:t>
                      </a:r>
                      <a:r>
                        <a:rPr kumimoji="1" lang="en-US" altLang="ja-JP" sz="2000" dirty="0" err="1">
                          <a:latin typeface="+mj-ea"/>
                          <a:ea typeface="+mj-ea"/>
                        </a:rPr>
                        <a:t>bil</a:t>
                      </a:r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 (mg/dl)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0.9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PLI (μg/L)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&gt;1,000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410200" y="4114800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十二指肠</a:t>
            </a:r>
            <a:endParaRPr kumimoji="1"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二等辺三角形 15"/>
          <p:cNvSpPr/>
          <p:nvPr/>
        </p:nvSpPr>
        <p:spPr>
          <a:xfrm rot="19313975">
            <a:off x="7589246" y="6426520"/>
            <a:ext cx="152400" cy="199928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/>
          <p:nvPr/>
        </p:nvSpPr>
        <p:spPr>
          <a:xfrm rot="19313975">
            <a:off x="8122646" y="5969320"/>
            <a:ext cx="152400" cy="199928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 rot="18553643">
            <a:off x="8484974" y="5356281"/>
            <a:ext cx="152400" cy="199928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 rot="8029742">
            <a:off x="7059085" y="5564450"/>
            <a:ext cx="152400" cy="199928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/>
          <p:cNvSpPr/>
          <p:nvPr/>
        </p:nvSpPr>
        <p:spPr>
          <a:xfrm rot="8474744">
            <a:off x="7498000" y="5260780"/>
            <a:ext cx="152400" cy="199928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/>
          <p:cNvSpPr/>
          <p:nvPr/>
        </p:nvSpPr>
        <p:spPr>
          <a:xfrm rot="8474744">
            <a:off x="7970598" y="4597692"/>
            <a:ext cx="152400" cy="199928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46060" y="5771544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胰脏</a:t>
            </a:r>
            <a:endParaRPr kumimoji="1" lang="ja-JP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テキスト ボックス 13"/>
          <p:cNvSpPr txBox="1"/>
          <p:nvPr/>
        </p:nvSpPr>
        <p:spPr>
          <a:xfrm>
            <a:off x="0" y="838200"/>
            <a:ext cx="609654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病例四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杂交犬，四岁，雌性犬，绝育   </a:t>
            </a:r>
            <a:endParaRPr kumimoji="1" lang="ja-JP" altLang="en-US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195167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主诉</a:t>
            </a: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呕吐、腹泻、食欲废绝</a:t>
            </a:r>
            <a:endParaRPr lang="en-US" altLang="ja-JP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实验室检查：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血液检查结果</a:t>
            </a:r>
            <a:endParaRPr lang="en-US" altLang="ja-JP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28" name="雲形吹き出し 6"/>
          <p:cNvSpPr/>
          <p:nvPr/>
        </p:nvSpPr>
        <p:spPr>
          <a:xfrm>
            <a:off x="4876800" y="4114800"/>
            <a:ext cx="4114800" cy="1905000"/>
          </a:xfrm>
          <a:prstGeom prst="cloudCallout">
            <a:avLst>
              <a:gd name="adj1" fmla="val 27190"/>
              <a:gd name="adj2" fmla="val 7726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724128" y="472514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诊断</a:t>
            </a:r>
            <a:r>
              <a:rPr lang="en-US" altLang="zh-CN" sz="2400" b="1" dirty="0">
                <a:solidFill>
                  <a:schemeClr val="bg1"/>
                </a:solidFill>
              </a:rPr>
              <a:t>:</a:t>
            </a:r>
            <a:r>
              <a:rPr lang="zh-CN" altLang="en-US" sz="2400" b="1" dirty="0">
                <a:solidFill>
                  <a:schemeClr val="bg1"/>
                </a:solidFill>
              </a:rPr>
              <a:t>急性胰腺炎</a:t>
            </a:r>
          </a:p>
        </p:txBody>
      </p:sp>
    </p:spTree>
    <p:extLst>
      <p:ext uri="{BB962C8B-B14F-4D97-AF65-F5344CB8AC3E}">
        <p14:creationId xmlns:p14="http://schemas.microsoft.com/office/powerpoint/2010/main" val="37013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2"/>
    </mc:Choice>
    <mc:Fallback xmlns="">
      <p:transition spd="slow" advTm="25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65922" y="4953000"/>
            <a:ext cx="146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静脉点滴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5922" y="5413952"/>
            <a:ext cx="159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抗菌药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5922" y="5874904"/>
            <a:ext cx="19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止吐药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5922" y="6335856"/>
            <a:ext cx="102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镇痛药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grpSp>
        <p:nvGrpSpPr>
          <p:cNvPr id="2" name="组合 21"/>
          <p:cNvGrpSpPr/>
          <p:nvPr/>
        </p:nvGrpSpPr>
        <p:grpSpPr>
          <a:xfrm>
            <a:off x="1694985" y="5029200"/>
            <a:ext cx="3957135" cy="1352128"/>
            <a:chOff x="1694985" y="5029200"/>
            <a:chExt cx="6843132" cy="1607634"/>
          </a:xfrm>
        </p:grpSpPr>
        <p:sp>
          <p:nvSpPr>
            <p:cNvPr id="10" name="正方形/長方形 9"/>
            <p:cNvSpPr/>
            <p:nvPr/>
          </p:nvSpPr>
          <p:spPr>
            <a:xfrm>
              <a:off x="1697463" y="5029200"/>
              <a:ext cx="4398537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1694985" y="5497552"/>
              <a:ext cx="6839415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1698702" y="5959708"/>
              <a:ext cx="6839415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701181" y="6408234"/>
              <a:ext cx="3175619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组合 22"/>
          <p:cNvGrpSpPr/>
          <p:nvPr/>
        </p:nvGrpSpPr>
        <p:grpSpPr>
          <a:xfrm>
            <a:off x="899592" y="1405300"/>
            <a:ext cx="5531296" cy="3748028"/>
            <a:chOff x="899592" y="914400"/>
            <a:chExt cx="5531296" cy="3748028"/>
          </a:xfrm>
        </p:grpSpPr>
        <p:sp>
          <p:nvSpPr>
            <p:cNvPr id="61" name="正方形/長方形 60"/>
            <p:cNvSpPr/>
            <p:nvPr/>
          </p:nvSpPr>
          <p:spPr>
            <a:xfrm>
              <a:off x="1740948" y="1355463"/>
              <a:ext cx="1894948" cy="2577593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56" name="グラフ 5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4126411"/>
                </p:ext>
              </p:extLst>
            </p:nvPr>
          </p:nvGraphicFramePr>
          <p:xfrm>
            <a:off x="899592" y="1484784"/>
            <a:ext cx="5237584" cy="31500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テキスト ボックス 36"/>
            <p:cNvSpPr txBox="1"/>
            <p:nvPr/>
          </p:nvSpPr>
          <p:spPr>
            <a:xfrm>
              <a:off x="5292080" y="4293096"/>
              <a:ext cx="965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accent5">
                      <a:lumMod val="50000"/>
                    </a:schemeClr>
                  </a:solidFill>
                  <a:latin typeface="ＭＳ Ｐゴシック"/>
                  <a:ea typeface="ＭＳ Ｐゴシック"/>
                  <a:cs typeface="ＭＳ Ｐゴシック"/>
                </a:rPr>
                <a:t>（病日）</a:t>
              </a:r>
              <a:endParaRPr kumimoji="1" lang="en-US" altLang="ja-JP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364088" y="120990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accent5">
                      <a:lumMod val="50000"/>
                    </a:schemeClr>
                  </a:solidFill>
                  <a:latin typeface="ＭＳ Ｐゴシック"/>
                  <a:ea typeface="ＭＳ Ｐゴシック"/>
                  <a:cs typeface="ＭＳ Ｐゴシック"/>
                </a:rPr>
                <a:t>（</a:t>
              </a:r>
              <a:r>
                <a:rPr kumimoji="1" lang="en-US" altLang="ja-JP" dirty="0">
                  <a:solidFill>
                    <a:schemeClr val="accent5">
                      <a:lumMod val="50000"/>
                    </a:schemeClr>
                  </a:solidFill>
                  <a:latin typeface="ＭＳ Ｐゴシック"/>
                  <a:ea typeface="ＭＳ Ｐゴシック"/>
                  <a:cs typeface="ＭＳ Ｐゴシック"/>
                </a:rPr>
                <a:t>mg/</a:t>
              </a:r>
              <a:r>
                <a:rPr kumimoji="1" lang="en-US" altLang="ja-JP" dirty="0" err="1">
                  <a:solidFill>
                    <a:schemeClr val="accent5">
                      <a:lumMod val="50000"/>
                    </a:schemeClr>
                  </a:solidFill>
                  <a:latin typeface="ＭＳ Ｐゴシック"/>
                  <a:ea typeface="ＭＳ Ｐゴシック"/>
                  <a:cs typeface="ＭＳ Ｐゴシック"/>
                </a:rPr>
                <a:t>dL</a:t>
              </a:r>
              <a:r>
                <a:rPr kumimoji="1" lang="ja-JP" altLang="en-US" dirty="0">
                  <a:solidFill>
                    <a:schemeClr val="accent5">
                      <a:lumMod val="50000"/>
                    </a:schemeClr>
                  </a:solidFill>
                  <a:latin typeface="ＭＳ Ｐゴシック"/>
                  <a:ea typeface="ＭＳ Ｐゴシック"/>
                  <a:cs typeface="ＭＳ Ｐゴシック"/>
                </a:rPr>
                <a:t>）</a:t>
              </a:r>
              <a:endParaRPr kumimoji="1" lang="en-US" altLang="ja-JP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922731" y="914400"/>
              <a:ext cx="98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accent5">
                      <a:lumMod val="50000"/>
                    </a:schemeClr>
                  </a:solidFill>
                  <a:latin typeface="ＭＳ Ｐゴシック"/>
                  <a:ea typeface="ＭＳ Ｐゴシック"/>
                  <a:cs typeface="ＭＳ Ｐゴシック"/>
                </a:rPr>
                <a:t>（</a:t>
              </a:r>
              <a:r>
                <a:rPr kumimoji="1" lang="en-US" altLang="ja-JP" dirty="0">
                  <a:solidFill>
                    <a:schemeClr val="accent5">
                      <a:lumMod val="50000"/>
                    </a:schemeClr>
                  </a:solidFill>
                  <a:latin typeface="ＭＳ Ｐゴシック"/>
                  <a:ea typeface="ＭＳ Ｐゴシック"/>
                  <a:cs typeface="ＭＳ Ｐゴシック"/>
                </a:rPr>
                <a:t>µg/L</a:t>
              </a:r>
              <a:r>
                <a:rPr kumimoji="1" lang="ja-JP" altLang="en-US" dirty="0">
                  <a:solidFill>
                    <a:schemeClr val="accent5">
                      <a:lumMod val="50000"/>
                    </a:schemeClr>
                  </a:solidFill>
                  <a:latin typeface="ＭＳ Ｐゴシック"/>
                  <a:ea typeface="ＭＳ Ｐゴシック"/>
                  <a:cs typeface="ＭＳ Ｐゴシック"/>
                </a:rPr>
                <a:t>）</a:t>
              </a:r>
              <a:endParaRPr kumimoji="1" lang="en-US" altLang="ja-JP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987824" y="2132856"/>
              <a:ext cx="814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solidFill>
                    <a:schemeClr val="accent5">
                      <a:lumMod val="50000"/>
                    </a:schemeClr>
                  </a:solidFill>
                  <a:latin typeface="+mj-ea"/>
                  <a:ea typeface="+mj-ea"/>
                  <a:cs typeface="ＭＳ Ｐゴシック"/>
                </a:rPr>
                <a:t>PLI</a:t>
              </a:r>
              <a:endPara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ＭＳ Ｐゴシック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691680" y="3645024"/>
              <a:ext cx="990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+mj-ea"/>
                  <a:ea typeface="+mj-ea"/>
                  <a:cs typeface="ＭＳ Ｐゴシック"/>
                </a:rPr>
                <a:t>CRP</a:t>
              </a:r>
              <a:endParaRPr kumimoji="1" lang="ja-JP" altLang="en-US" sz="2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ＭＳ Ｐゴシック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707904" y="2636912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5">
                      <a:lumMod val="50000"/>
                    </a:schemeClr>
                  </a:solidFill>
                  <a:latin typeface="+mj-ea"/>
                  <a:ea typeface="+mj-ea"/>
                </a:rPr>
                <a:t>311</a:t>
              </a:r>
              <a:endParaRPr kumimoji="1" lang="ja-JP" altLang="en-US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292080" y="34290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5">
                      <a:lumMod val="50000"/>
                    </a:schemeClr>
                  </a:solidFill>
                  <a:latin typeface="+mj-ea"/>
                  <a:ea typeface="+mj-ea"/>
                </a:rPr>
                <a:t>66</a:t>
              </a:r>
              <a:endParaRPr kumimoji="1" lang="ja-JP" altLang="en-US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743200" y="1363926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5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消化系统症状</a:t>
              </a:r>
              <a:r>
                <a:rPr kumimoji="1" lang="en-US" altLang="ja-JP" b="1" dirty="0">
                  <a:solidFill>
                    <a:schemeClr val="accent5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(+)</a:t>
              </a:r>
              <a:endParaRPr kumimoji="1" lang="ja-JP" altLang="en-US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5" name="雲形吹き出し 6"/>
          <p:cNvSpPr/>
          <p:nvPr/>
        </p:nvSpPr>
        <p:spPr>
          <a:xfrm>
            <a:off x="4876800" y="4114800"/>
            <a:ext cx="4114800" cy="1905000"/>
          </a:xfrm>
          <a:prstGeom prst="cloudCallout">
            <a:avLst>
              <a:gd name="adj1" fmla="val 27190"/>
              <a:gd name="adj2" fmla="val 77265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724128" y="458112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</a:rPr>
              <a:t>日</a:t>
            </a:r>
            <a:r>
              <a:rPr lang="en-US" altLang="zh-CN" sz="2400" b="1" dirty="0">
                <a:solidFill>
                  <a:schemeClr val="bg1"/>
                </a:solidFill>
              </a:rPr>
              <a:t>CRP</a:t>
            </a:r>
            <a:r>
              <a:rPr lang="zh-CN" altLang="en-US" sz="2400" b="1" dirty="0">
                <a:solidFill>
                  <a:schemeClr val="bg1"/>
                </a:solidFill>
              </a:rPr>
              <a:t>数值显著降低，预后良好</a:t>
            </a:r>
          </a:p>
        </p:txBody>
      </p:sp>
      <p:sp>
        <p:nvSpPr>
          <p:cNvPr id="27" name="テキスト ボックス 13"/>
          <p:cNvSpPr txBox="1"/>
          <p:nvPr/>
        </p:nvSpPr>
        <p:spPr>
          <a:xfrm>
            <a:off x="0" y="838200"/>
            <a:ext cx="609654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病例四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杂交犬，四岁，雌性犬，绝育   </a:t>
            </a:r>
            <a:endParaRPr kumimoji="1" lang="ja-JP" altLang="en-US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95"/>
    </mc:Choice>
    <mc:Fallback xmlns="">
      <p:transition spd="slow" advTm="55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3"/>
          <p:cNvSpPr txBox="1"/>
          <p:nvPr/>
        </p:nvSpPr>
        <p:spPr>
          <a:xfrm>
            <a:off x="0" y="838200"/>
            <a:ext cx="271580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病例二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kumimoji="1" lang="ja-JP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テキスト ボックス 13"/>
          <p:cNvSpPr txBox="1"/>
          <p:nvPr/>
        </p:nvSpPr>
        <p:spPr>
          <a:xfrm>
            <a:off x="0" y="838200"/>
            <a:ext cx="571021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病例五：</a:t>
            </a:r>
            <a:r>
              <a:rPr kumimoji="1"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四岁，约克夏梗犬，绝育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kumimoji="1" lang="ja-JP" altLang="en-US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1610" y="1673805"/>
            <a:ext cx="59766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病史：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周前呕吐、腹泻、食欲不振</a:t>
            </a:r>
            <a:endParaRPr lang="en-US" altLang="ja-JP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ja-JP" sz="2400" dirty="0">
                <a:latin typeface="宋体" panose="02010600030101010101" pitchFamily="2" charset="-122"/>
                <a:ea typeface="宋体" panose="02010600030101010101" pitchFamily="2" charset="-122"/>
              </a:rPr>
              <a:t>PLI &gt;1,000μg/L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判断为胰腺炎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通过两周住院治疗好转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天前</a:t>
            </a:r>
            <a:r>
              <a:rPr lang="ja-JP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呕吐</a:t>
            </a:r>
            <a:r>
              <a:rPr lang="ja-JP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食欲不振</a:t>
            </a:r>
            <a:r>
              <a:rPr lang="ja-JP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腹泻，再度复发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实验室诊断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ja-JP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graphicFrame>
        <p:nvGraphicFramePr>
          <p:cNvPr id="22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217"/>
              </p:ext>
            </p:extLst>
          </p:nvPr>
        </p:nvGraphicFramePr>
        <p:xfrm>
          <a:off x="1187624" y="4509120"/>
          <a:ext cx="3020567" cy="198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>
                          <a:latin typeface="+mj-ea"/>
                          <a:ea typeface="+mj-ea"/>
                        </a:rPr>
                        <a:t>PCV</a:t>
                      </a:r>
                      <a:r>
                        <a:rPr lang="en-US" altLang="ja-JP" sz="2000" baseline="0" dirty="0">
                          <a:latin typeface="+mj-ea"/>
                          <a:ea typeface="+mj-ea"/>
                        </a:rPr>
                        <a:t> (%)</a:t>
                      </a:r>
                      <a:endParaRPr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000" dirty="0">
                          <a:latin typeface="+mj-ea"/>
                          <a:ea typeface="+mj-ea"/>
                        </a:rPr>
                        <a:t>31</a:t>
                      </a:r>
                      <a:endParaRPr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WBC (/</a:t>
                      </a:r>
                      <a:r>
                        <a:rPr kumimoji="1" lang="en-US" altLang="ja-JP" sz="2000" dirty="0" err="1">
                          <a:latin typeface="+mj-ea"/>
                          <a:ea typeface="+mj-ea"/>
                        </a:rPr>
                        <a:t>μl</a:t>
                      </a:r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)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37,200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CRP (mg/dl)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12.0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PLI (μg/L)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641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ALT (U/L)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+mj-ea"/>
                          <a:ea typeface="+mj-ea"/>
                        </a:rPr>
                        <a:t>220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组合 22"/>
          <p:cNvGrpSpPr/>
          <p:nvPr/>
        </p:nvGrpSpPr>
        <p:grpSpPr>
          <a:xfrm>
            <a:off x="4860032" y="4481975"/>
            <a:ext cx="3052855" cy="2376025"/>
            <a:chOff x="4186145" y="3903044"/>
            <a:chExt cx="3052855" cy="2376025"/>
          </a:xfrm>
        </p:grpSpPr>
        <p:pic>
          <p:nvPicPr>
            <p:cNvPr id="24" name="図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6145" y="3903044"/>
              <a:ext cx="3052855" cy="236854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25" name="二等辺三角形 15"/>
            <p:cNvSpPr/>
            <p:nvPr/>
          </p:nvSpPr>
          <p:spPr>
            <a:xfrm rot="19313975">
              <a:off x="5104789" y="6079141"/>
              <a:ext cx="152400" cy="199928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16"/>
            <p:cNvSpPr/>
            <p:nvPr/>
          </p:nvSpPr>
          <p:spPr>
            <a:xfrm rot="20078631">
              <a:off x="5514765" y="5722634"/>
              <a:ext cx="152400" cy="199928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二等辺三角形 17"/>
            <p:cNvSpPr/>
            <p:nvPr/>
          </p:nvSpPr>
          <p:spPr>
            <a:xfrm rot="8029742">
              <a:off x="4490180" y="5205833"/>
              <a:ext cx="152400" cy="199928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18"/>
            <p:cNvSpPr/>
            <p:nvPr/>
          </p:nvSpPr>
          <p:spPr>
            <a:xfrm rot="9035628">
              <a:off x="5143465" y="5004348"/>
              <a:ext cx="152400" cy="199928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19"/>
            <p:cNvSpPr txBox="1"/>
            <p:nvPr/>
          </p:nvSpPr>
          <p:spPr>
            <a:xfrm>
              <a:off x="4235076" y="3962400"/>
              <a:ext cx="110799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十二指肠</a:t>
              </a:r>
              <a:endParaRPr kumimoji="1" lang="ja-JP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テキスト ボックス 21"/>
            <p:cNvSpPr txBox="1"/>
            <p:nvPr/>
          </p:nvSpPr>
          <p:spPr>
            <a:xfrm>
              <a:off x="5797280" y="5864752"/>
              <a:ext cx="64633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胰脏</a:t>
              </a:r>
              <a:endParaRPr kumimoji="1" lang="ja-JP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87824" y="4077072"/>
            <a:ext cx="158417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血液检查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4077072"/>
            <a:ext cx="158417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B</a:t>
            </a:r>
            <a:r>
              <a:rPr lang="zh-CN" altLang="en-US" sz="2400" dirty="0"/>
              <a:t>超检查</a:t>
            </a:r>
          </a:p>
        </p:txBody>
      </p:sp>
      <p:grpSp>
        <p:nvGrpSpPr>
          <p:cNvPr id="3" name="组合 32"/>
          <p:cNvGrpSpPr/>
          <p:nvPr/>
        </p:nvGrpSpPr>
        <p:grpSpPr>
          <a:xfrm>
            <a:off x="5029200" y="4077072"/>
            <a:ext cx="4114800" cy="1905000"/>
            <a:chOff x="5029200" y="4077072"/>
            <a:chExt cx="4114800" cy="1905000"/>
          </a:xfrm>
        </p:grpSpPr>
        <p:sp>
          <p:nvSpPr>
            <p:cNvPr id="20" name="雲形吹き出し 6"/>
            <p:cNvSpPr/>
            <p:nvPr/>
          </p:nvSpPr>
          <p:spPr>
            <a:xfrm>
              <a:off x="5029200" y="4077072"/>
              <a:ext cx="4114800" cy="1905000"/>
            </a:xfrm>
            <a:prstGeom prst="cloudCallout">
              <a:avLst>
                <a:gd name="adj1" fmla="val 27190"/>
                <a:gd name="adj2" fmla="val 77265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4128" y="4725144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诊断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: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急性胰腺炎</a:t>
              </a:r>
            </a:p>
          </p:txBody>
        </p:sp>
      </p:grpSp>
      <p:pic>
        <p:nvPicPr>
          <p:cNvPr id="23" name="図 5" descr="IMG_459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363" y="854209"/>
            <a:ext cx="2363438" cy="1888991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2123729" y="1772816"/>
            <a:ext cx="792088" cy="2376264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347864" y="1772816"/>
            <a:ext cx="216024" cy="266394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79912" y="1844824"/>
            <a:ext cx="360040" cy="2519924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graphicFrame>
        <p:nvGraphicFramePr>
          <p:cNvPr id="28" name="グラフ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429556"/>
              </p:ext>
            </p:extLst>
          </p:nvPr>
        </p:nvGraphicFramePr>
        <p:xfrm>
          <a:off x="1218342" y="1883668"/>
          <a:ext cx="6707315" cy="309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683568" y="4753452"/>
            <a:ext cx="146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静脉点滴</a:t>
            </a:r>
            <a:endParaRPr kumimoji="1" lang="ja-JP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112806"/>
            <a:ext cx="1598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食道插管</a:t>
            </a:r>
            <a:endParaRPr kumimoji="1" lang="en-US" altLang="zh-CN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5472160"/>
            <a:ext cx="1920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泼尼松龙</a:t>
            </a:r>
            <a:endParaRPr kumimoji="1" lang="ja-JP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5831514"/>
            <a:ext cx="102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抗菌药</a:t>
            </a:r>
            <a:endParaRPr kumimoji="1" lang="ja-JP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6190868"/>
            <a:ext cx="102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止吐药</a:t>
            </a:r>
            <a:endParaRPr kumimoji="1" lang="ja-JP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6550223"/>
            <a:ext cx="102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/>
              </a:rPr>
              <a:t>镇痛药</a:t>
            </a:r>
            <a:endParaRPr kumimoji="1" lang="ja-JP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092280" y="4365104"/>
            <a:ext cx="96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（病日）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146989" y="621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kumimoji="1" lang="en-US" altLang="ja-JP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mg/</a:t>
            </a:r>
            <a:r>
              <a:rPr kumimoji="1" lang="en-US" altLang="ja-JP" dirty="0" err="1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dL</a:t>
            </a:r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）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15616" y="1628800"/>
            <a:ext cx="98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kumimoji="1" lang="en-US" altLang="ja-JP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µg/L</a:t>
            </a:r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ＭＳ Ｐゴシック"/>
                <a:ea typeface="ＭＳ Ｐゴシック"/>
                <a:cs typeface="ＭＳ Ｐゴシック"/>
              </a:rPr>
              <a:t>）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220072" y="2132856"/>
            <a:ext cx="81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ＭＳ Ｐゴシック"/>
              </a:rPr>
              <a:t>PLI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55500" y="3112218"/>
            <a:ext cx="99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ＭＳ Ｐゴシック"/>
              </a:rPr>
              <a:t>CRP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ＭＳ Ｐゴシック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1979713" y="4941168"/>
            <a:ext cx="5472608" cy="1631940"/>
            <a:chOff x="2015611" y="4749388"/>
            <a:chExt cx="6594989" cy="2021647"/>
          </a:xfrm>
          <a:solidFill>
            <a:schemeClr val="accent5">
              <a:lumMod val="75000"/>
            </a:schemeClr>
          </a:solidFill>
        </p:grpSpPr>
        <p:sp>
          <p:nvSpPr>
            <p:cNvPr id="52" name="正方形/長方形 51"/>
            <p:cNvSpPr/>
            <p:nvPr/>
          </p:nvSpPr>
          <p:spPr>
            <a:xfrm>
              <a:off x="2023722" y="4749579"/>
              <a:ext cx="1515493" cy="2286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4238615" y="4749388"/>
              <a:ext cx="790585" cy="2286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2514600" y="5105400"/>
              <a:ext cx="4191000" cy="2286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2022164" y="5464537"/>
              <a:ext cx="6588436" cy="2286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017601" y="5823837"/>
              <a:ext cx="4687999" cy="2286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020173" y="6183136"/>
              <a:ext cx="4304427" cy="2286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2015611" y="6542435"/>
              <a:ext cx="3851790" cy="2286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2057400" y="368812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消化系统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症状</a:t>
            </a:r>
            <a:r>
              <a:rPr kumimoji="1" lang="en-US" altLang="ja-JP" sz="16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(+)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196752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治疗经过与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PLI</a:t>
            </a:r>
            <a:r>
              <a:rPr kumimoji="1" lang="ja-JP" altLang="en-US" sz="28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・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CRP</a:t>
            </a:r>
            <a:r>
              <a:rPr kumimoji="1" lang="zh-CN" altLang="en-US" sz="28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的推移</a:t>
            </a:r>
            <a:endParaRPr lang="zh-CN" altLang="en-US" sz="2800" dirty="0"/>
          </a:p>
        </p:txBody>
      </p:sp>
      <p:grpSp>
        <p:nvGrpSpPr>
          <p:cNvPr id="4" name="组合 29"/>
          <p:cNvGrpSpPr/>
          <p:nvPr/>
        </p:nvGrpSpPr>
        <p:grpSpPr>
          <a:xfrm>
            <a:off x="5029200" y="4077072"/>
            <a:ext cx="4114800" cy="1905000"/>
            <a:chOff x="5029200" y="4077072"/>
            <a:chExt cx="4114800" cy="1905000"/>
          </a:xfrm>
        </p:grpSpPr>
        <p:sp>
          <p:nvSpPr>
            <p:cNvPr id="33" name="雲形吹き出し 6"/>
            <p:cNvSpPr/>
            <p:nvPr/>
          </p:nvSpPr>
          <p:spPr>
            <a:xfrm>
              <a:off x="5029200" y="4077072"/>
              <a:ext cx="4114800" cy="1905000"/>
            </a:xfrm>
            <a:prstGeom prst="cloudCallout">
              <a:avLst>
                <a:gd name="adj1" fmla="val 27190"/>
                <a:gd name="adj2" fmla="val 77265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4128" y="4437112"/>
              <a:ext cx="3024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CRP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数值在第五天未下降，且在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24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天升高第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2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周升高，提示复发可能呢</a:t>
              </a:r>
            </a:p>
          </p:txBody>
        </p:sp>
      </p:grpSp>
      <p:sp>
        <p:nvSpPr>
          <p:cNvPr id="35" name="テキスト ボックス 13"/>
          <p:cNvSpPr txBox="1"/>
          <p:nvPr/>
        </p:nvSpPr>
        <p:spPr>
          <a:xfrm>
            <a:off x="0" y="773705"/>
            <a:ext cx="571021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病例五：</a:t>
            </a:r>
            <a:r>
              <a:rPr kumimoji="1"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四岁，约克夏梗犬，绝育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kumimoji="1" lang="ja-JP" altLang="en-US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28"/>
    </mc:Choice>
    <mc:Fallback xmlns="">
      <p:transition spd="slow" advTm="104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95536" y="4941168"/>
            <a:ext cx="6893659" cy="759087"/>
          </a:xfrm>
        </p:spPr>
        <p:txBody>
          <a:bodyPr/>
          <a:lstStyle/>
          <a:p>
            <a:pPr marL="411163" lvl="1" indent="-342900">
              <a:lnSpc>
                <a:spcPct val="120000"/>
              </a:lnSpc>
              <a:spcBef>
                <a:spcPts val="700"/>
              </a:spcBef>
              <a:buClrTx/>
              <a:buSzPct val="95000"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Wingdings"/>
              </a:rPr>
              <a:t>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目前犬胰腺炎的实验室诊断公认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PLI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（胰腺特异性脂肪酶</a:t>
            </a:r>
            <a:r>
              <a:rPr lang="en-US" altLang="ja-JP" sz="2400" dirty="0">
                <a:latin typeface="宋体" panose="02010600030101010101" pitchFamily="2" charset="-122"/>
                <a:ea typeface="宋体" panose="02010600030101010101" pitchFamily="2" charset="-122"/>
              </a:rPr>
              <a:t>Spec </a:t>
            </a:r>
            <a:r>
              <a:rPr lang="en-US" altLang="ja-JP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cPL</a:t>
            </a:r>
            <a:r>
              <a:rPr lang="en-US" altLang="ja-JP" sz="2400" dirty="0">
                <a:latin typeface="宋体" panose="02010600030101010101" pitchFamily="2" charset="-122"/>
                <a:ea typeface="宋体" panose="02010600030101010101" pitchFamily="2" charset="-122"/>
              </a:rPr>
              <a:t>™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），其敏感度为</a:t>
            </a:r>
            <a:r>
              <a:rPr kumimoji="1" lang="en-US" altLang="ja-JP" sz="2400" dirty="0">
                <a:latin typeface="宋体" panose="02010600030101010101" pitchFamily="2" charset="-122"/>
                <a:ea typeface="宋体" panose="02010600030101010101" pitchFamily="2" charset="-122"/>
              </a:rPr>
              <a:t>82%</a:t>
            </a:r>
            <a:r>
              <a:rPr kumimoji="1" lang="ja-JP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・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特异性为</a:t>
            </a:r>
            <a:r>
              <a:rPr kumimoji="1" lang="en-US" altLang="ja-JP" sz="2400" dirty="0">
                <a:latin typeface="宋体" panose="02010600030101010101" pitchFamily="2" charset="-122"/>
                <a:ea typeface="宋体" panose="02010600030101010101" pitchFamily="2" charset="-122"/>
              </a:rPr>
              <a:t>96%</a:t>
            </a: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831541"/>
              </p:ext>
            </p:extLst>
          </p:nvPr>
        </p:nvGraphicFramePr>
        <p:xfrm>
          <a:off x="683568" y="1484784"/>
          <a:ext cx="8269891" cy="345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810000" y="6412468"/>
            <a:ext cx="525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Narrow Bold"/>
                <a:cs typeface="Arial Narrow Bold"/>
              </a:rPr>
              <a:t>Steiner JM</a:t>
            </a:r>
            <a:r>
              <a:rPr kumimoji="1" lang="en-US" altLang="ja-JP" dirty="0">
                <a:latin typeface="Arial Narrow Bold"/>
                <a:cs typeface="Arial Narrow Bold"/>
              </a:rPr>
              <a:t>, 2003</a:t>
            </a:r>
            <a:r>
              <a:rPr lang="en-US" altLang="ja-JP" dirty="0">
                <a:latin typeface="Arial Narrow Bold"/>
                <a:cs typeface="Arial Narrow Bold"/>
              </a:rPr>
              <a:t>, Mansfield C, 2004, </a:t>
            </a:r>
            <a:r>
              <a:rPr lang="en-US" altLang="ja-JP" dirty="0" err="1">
                <a:latin typeface="Arial Narrow Bold"/>
                <a:cs typeface="Arial Narrow Bold"/>
              </a:rPr>
              <a:t>Graca</a:t>
            </a:r>
            <a:r>
              <a:rPr lang="en-US" altLang="ja-JP" dirty="0">
                <a:latin typeface="Arial Narrow Bold"/>
                <a:cs typeface="Arial Narrow Bold"/>
              </a:rPr>
              <a:t> R, et al., 2005</a:t>
            </a:r>
            <a:endParaRPr kumimoji="1" lang="en-US" altLang="ja-JP" dirty="0">
              <a:latin typeface="Arial Narrow Bold"/>
              <a:cs typeface="Arial Narrow Bold"/>
            </a:endParaRPr>
          </a:p>
        </p:txBody>
      </p:sp>
      <p:pic>
        <p:nvPicPr>
          <p:cNvPr id="7" name="図 6" descr="図1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703" y="4914165"/>
            <a:ext cx="1828297" cy="13433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13"/>
          <p:cNvSpPr txBox="1"/>
          <p:nvPr/>
        </p:nvSpPr>
        <p:spPr>
          <a:xfrm>
            <a:off x="0" y="838200"/>
            <a:ext cx="523733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犬胰腺炎的实验室诊断方法</a:t>
            </a:r>
            <a:endParaRPr kumimoji="1" lang="ja-JP" altLang="en-US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2852936"/>
            <a:ext cx="10436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敏感度</a:t>
            </a:r>
            <a:endParaRPr lang="en-US" altLang="zh-CN" dirty="0"/>
          </a:p>
          <a:p>
            <a:r>
              <a:rPr lang="zh-CN" altLang="en-US" dirty="0"/>
              <a:t>特异性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18448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82%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14127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96%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805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4716000" y="2492896"/>
            <a:ext cx="4248472" cy="417646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S UI Gothic" panose="020B0600070205080204" pitchFamily="34" charset="-128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44000" y="2492896"/>
            <a:ext cx="4248472" cy="417646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S UI Gothic" panose="020B0600070205080204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800" y="1556792"/>
            <a:ext cx="7772400" cy="864096"/>
          </a:xfrm>
        </p:spPr>
        <p:txBody>
          <a:bodyPr/>
          <a:lstStyle/>
          <a:p>
            <a:pPr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Wingdings"/>
              </a:rPr>
              <a:t>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急性胰腺炎病例，连续监测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CRP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数值的变化水平，可以作为预后判断的有效指标</a:t>
            </a:r>
            <a:endParaRPr kumimoji="1" lang="en-US" altLang="ja-JP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グラフ 9"/>
          <p:cNvGraphicFramePr/>
          <p:nvPr>
            <p:extLst>
              <p:ext uri="{D42A27DB-BD31-4B8C-83A1-F6EECF244321}">
                <p14:modId xmlns:p14="http://schemas.microsoft.com/office/powerpoint/2010/main" val="2935850915"/>
              </p:ext>
            </p:extLst>
          </p:nvPr>
        </p:nvGraphicFramePr>
        <p:xfrm>
          <a:off x="498376" y="2852936"/>
          <a:ext cx="4073624" cy="378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 rot="16200000">
            <a:off x="-420431" y="4316977"/>
            <a:ext cx="171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CRP (mg/dl)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51043" y="2951946"/>
            <a:ext cx="121058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死亡病例</a:t>
            </a:r>
            <a:endParaRPr kumimoji="1" lang="en-US" altLang="ja-JP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存活病例</a:t>
            </a:r>
            <a:endParaRPr kumimoji="1" lang="ja-JP" altLang="en-US" sz="20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テキスト ボックス 13"/>
          <p:cNvSpPr txBox="1"/>
          <p:nvPr/>
        </p:nvSpPr>
        <p:spPr>
          <a:xfrm>
            <a:off x="0" y="764704"/>
            <a:ext cx="235513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总结    </a:t>
            </a:r>
            <a:endParaRPr kumimoji="1" lang="ja-JP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図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4104456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475656" y="2348880"/>
            <a:ext cx="2304256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死亡与存活组</a:t>
            </a:r>
            <a:endParaRPr lang="en-US" altLang="zh-CN" b="1" dirty="0">
              <a:solidFill>
                <a:schemeClr val="bg1"/>
              </a:solidFill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连续监测</a:t>
            </a:r>
            <a:r>
              <a:rPr lang="en-US" altLang="zh-CN" b="1" dirty="0">
                <a:solidFill>
                  <a:schemeClr val="bg1"/>
                </a:solidFill>
              </a:rPr>
              <a:t>CRP</a:t>
            </a:r>
            <a:r>
              <a:rPr lang="zh-CN" altLang="en-US" b="1" dirty="0">
                <a:solidFill>
                  <a:schemeClr val="bg1"/>
                </a:solidFill>
              </a:rPr>
              <a:t>，其变化趋势明显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2348880"/>
            <a:ext cx="2304256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死亡与存活组</a:t>
            </a:r>
            <a:endParaRPr lang="en-US" altLang="zh-CN" b="1" dirty="0">
              <a:solidFill>
                <a:schemeClr val="bg1"/>
              </a:solidFill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住院第</a:t>
            </a:r>
            <a:r>
              <a:rPr lang="en-US" altLang="zh-CN" sz="2000" b="1" dirty="0">
                <a:solidFill>
                  <a:srgbClr val="FF0000"/>
                </a:solidFill>
              </a:rPr>
              <a:t>4</a:t>
            </a:r>
            <a:r>
              <a:rPr lang="zh-CN" altLang="en-US" b="1" dirty="0">
                <a:solidFill>
                  <a:schemeClr val="bg1"/>
                </a:solidFill>
              </a:rPr>
              <a:t>日</a:t>
            </a:r>
            <a:r>
              <a:rPr lang="en-US" altLang="zh-CN" b="1" dirty="0">
                <a:solidFill>
                  <a:schemeClr val="bg1"/>
                </a:solidFill>
              </a:rPr>
              <a:t>CRP</a:t>
            </a:r>
            <a:r>
              <a:rPr lang="zh-CN" altLang="en-US" b="1" dirty="0">
                <a:solidFill>
                  <a:schemeClr val="bg1"/>
                </a:solidFill>
              </a:rPr>
              <a:t>数值分布有显著差异</a:t>
            </a:r>
          </a:p>
        </p:txBody>
      </p:sp>
    </p:spTree>
    <p:extLst>
      <p:ext uri="{BB962C8B-B14F-4D97-AF65-F5344CB8AC3E}">
        <p14:creationId xmlns:p14="http://schemas.microsoft.com/office/powerpoint/2010/main" val="273113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3"/>
          <p:cNvSpPr txBox="1"/>
          <p:nvPr/>
        </p:nvSpPr>
        <p:spPr>
          <a:xfrm>
            <a:off x="0" y="764704"/>
            <a:ext cx="235513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总结    </a:t>
            </a:r>
            <a:endParaRPr kumimoji="1" lang="ja-JP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844824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200" dirty="0">
                <a:latin typeface="宋体" pitchFamily="2" charset="-122"/>
                <a:ea typeface="宋体" pitchFamily="2" charset="-122"/>
                <a:sym typeface="Wingdings"/>
              </a:rPr>
              <a:t>Lip</a:t>
            </a:r>
            <a:r>
              <a:rPr lang="zh-CN" altLang="en-US" sz="2200" dirty="0">
                <a:latin typeface="宋体" pitchFamily="2" charset="-122"/>
                <a:ea typeface="宋体" pitchFamily="2" charset="-122"/>
                <a:sym typeface="Wingdings"/>
              </a:rPr>
              <a:t>胰腺特异性脂肪酶，采用甘油三脂法，辅助诊断胰腺炎准确度高</a:t>
            </a:r>
            <a:endParaRPr lang="en-US" altLang="zh-CN" sz="2200" dirty="0">
              <a:latin typeface="宋体" pitchFamily="2" charset="-122"/>
              <a:ea typeface="宋体" pitchFamily="2" charset="-122"/>
              <a:sym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708920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200" dirty="0">
                <a:latin typeface="宋体" pitchFamily="2" charset="-122"/>
                <a:ea typeface="宋体" pitchFamily="2" charset="-122"/>
                <a:sym typeface="Wingdings"/>
              </a:rPr>
              <a:t>犬特异性和敏感度为</a:t>
            </a:r>
            <a:r>
              <a:rPr lang="en-US" altLang="zh-CN" sz="2200" dirty="0">
                <a:latin typeface="宋体" pitchFamily="2" charset="-122"/>
                <a:ea typeface="宋体" pitchFamily="2" charset="-122"/>
                <a:sym typeface="Wingdings"/>
              </a:rPr>
              <a:t>89.5%</a:t>
            </a:r>
            <a:r>
              <a:rPr lang="zh-CN" altLang="en-US" sz="2200" dirty="0">
                <a:latin typeface="宋体" pitchFamily="2" charset="-122"/>
                <a:ea typeface="宋体" pitchFamily="2" charset="-122"/>
                <a:sym typeface="Wingdings"/>
              </a:rPr>
              <a:t>和</a:t>
            </a:r>
            <a:r>
              <a:rPr lang="en-US" altLang="zh-CN" sz="2200" dirty="0">
                <a:latin typeface="宋体" pitchFamily="2" charset="-122"/>
                <a:ea typeface="宋体" pitchFamily="2" charset="-122"/>
                <a:sym typeface="Wingdings"/>
              </a:rPr>
              <a:t>100%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3260303"/>
            <a:ext cx="504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200" dirty="0">
                <a:latin typeface="宋体" pitchFamily="2" charset="-122"/>
                <a:ea typeface="宋体" pitchFamily="2" charset="-122"/>
                <a:sym typeface="Wingdings"/>
              </a:rPr>
              <a:t>猫特异性和敏感度为</a:t>
            </a:r>
            <a:r>
              <a:rPr lang="en-US" altLang="zh-CN" sz="2200" dirty="0">
                <a:latin typeface="宋体" pitchFamily="2" charset="-122"/>
                <a:ea typeface="宋体" pitchFamily="2" charset="-122"/>
                <a:sym typeface="Wingdings"/>
              </a:rPr>
              <a:t>93.2%</a:t>
            </a:r>
            <a:r>
              <a:rPr lang="zh-CN" altLang="en-US" sz="2200" dirty="0">
                <a:latin typeface="宋体" pitchFamily="2" charset="-122"/>
                <a:ea typeface="宋体" pitchFamily="2" charset="-122"/>
                <a:sym typeface="Wingdings"/>
              </a:rPr>
              <a:t>和</a:t>
            </a:r>
            <a:r>
              <a:rPr lang="en-US" altLang="zh-CN" sz="2200" dirty="0">
                <a:latin typeface="宋体" pitchFamily="2" charset="-122"/>
                <a:ea typeface="宋体" pitchFamily="2" charset="-122"/>
                <a:sym typeface="Wingdings"/>
              </a:rPr>
              <a:t>66.7%</a:t>
            </a:r>
            <a:endParaRPr lang="zh-CN" altLang="en-US" sz="22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861048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200" dirty="0">
                <a:latin typeface="宋体" pitchFamily="2" charset="-122"/>
                <a:ea typeface="宋体" pitchFamily="2" charset="-122"/>
                <a:sym typeface="Wingdings"/>
              </a:rPr>
              <a:t>Lip</a:t>
            </a:r>
            <a:r>
              <a:rPr lang="zh-CN" altLang="en-US" sz="2200" dirty="0">
                <a:latin typeface="宋体" pitchFamily="2" charset="-122"/>
                <a:ea typeface="宋体" pitchFamily="2" charset="-122"/>
                <a:sym typeface="Wingdings"/>
              </a:rPr>
              <a:t>和</a:t>
            </a:r>
            <a:r>
              <a:rPr lang="en-US" altLang="zh-CN" sz="2200" dirty="0">
                <a:latin typeface="宋体" pitchFamily="2" charset="-122"/>
                <a:ea typeface="宋体" pitchFamily="2" charset="-122"/>
                <a:sym typeface="Wingdings"/>
              </a:rPr>
              <a:t>CRP</a:t>
            </a:r>
            <a:r>
              <a:rPr lang="zh-CN" altLang="en-US" sz="2200" dirty="0">
                <a:latin typeface="宋体" pitchFamily="2" charset="-122"/>
                <a:ea typeface="宋体" pitchFamily="2" charset="-122"/>
                <a:sym typeface="Wingdings"/>
              </a:rPr>
              <a:t>联合辅助诊断胰腺炎，准确率更高</a:t>
            </a:r>
            <a:endParaRPr lang="zh-CN" altLang="en-US" sz="22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4365104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CRP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对胰腺炎预后判断有一定价值。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住院第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4,5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天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dirty="0">
                <a:latin typeface="宋体" pitchFamily="2" charset="-122"/>
                <a:ea typeface="宋体" pitchFamily="2" charset="-122"/>
                <a:sym typeface="Wingdings"/>
              </a:rPr>
              <a:t>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CRP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数值降低明显，则预示预后良好、不易复发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000" dirty="0">
                <a:latin typeface="宋体" pitchFamily="2" charset="-122"/>
                <a:ea typeface="宋体" pitchFamily="2" charset="-122"/>
                <a:sym typeface="Wingdings"/>
              </a:rPr>
              <a:t>CRP</a:t>
            </a:r>
            <a:r>
              <a:rPr lang="zh-CN" altLang="en-US" sz="2000" dirty="0">
                <a:latin typeface="宋体" pitchFamily="2" charset="-122"/>
                <a:ea typeface="宋体" pitchFamily="2" charset="-122"/>
                <a:sym typeface="Wingdings"/>
              </a:rPr>
              <a:t>数值无明显减低，则预示预后不良，高死亡率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D3E681A5-D41A-4001-960D-E59C0964ED4A}"/>
              </a:ext>
            </a:extLst>
          </p:cNvPr>
          <p:cNvSpPr txBox="1"/>
          <p:nvPr/>
        </p:nvSpPr>
        <p:spPr>
          <a:xfrm>
            <a:off x="296525" y="2959640"/>
            <a:ext cx="8550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成都五星鹏诚动物保健科技发展有限公司</a:t>
            </a:r>
          </a:p>
          <a:p>
            <a:pPr algn="ctr"/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成都微点宠物医疗有限公司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1988840"/>
            <a:ext cx="9144000" cy="41044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S UI Gothic" panose="020B0600070205080204" pitchFamily="34" charset="-128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0" y="1916832"/>
            <a:ext cx="4788024" cy="40324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S UI Gothic" panose="020B0600070205080204" pitchFamily="34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685800" y="990600"/>
            <a:ext cx="8458200" cy="533400"/>
          </a:xfrm>
        </p:spPr>
        <p:txBody>
          <a:bodyPr/>
          <a:lstStyle/>
          <a:p>
            <a:endParaRPr kumimoji="1" lang="en-US" altLang="ja-JP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図 1" descr="スクリーンショット 2016-05-03 14.57.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060848"/>
            <a:ext cx="3405908" cy="317499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76056" y="5517232"/>
            <a:ext cx="3840088" cy="10464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ja-JP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Spec </a:t>
            </a:r>
            <a:r>
              <a:rPr lang="en-US" altLang="ja-JP" sz="20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cPL</a:t>
            </a:r>
            <a:r>
              <a:rPr lang="en-US" altLang="ja-JP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™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有很好的相关性</a:t>
            </a:r>
            <a:endParaRPr lang="en-US" altLang="zh-CN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algn="ctr"/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相关系数</a:t>
            </a:r>
            <a:r>
              <a:rPr lang="en-US" altLang="zh-CN" sz="2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r=0.91</a:t>
            </a:r>
          </a:p>
          <a:p>
            <a:pPr marL="457200" indent="-457200" algn="ctr"/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临床检测准确可靠</a:t>
            </a:r>
            <a:endParaRPr lang="en-US" altLang="ja-JP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83434" y="4778528"/>
            <a:ext cx="207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cs typeface="Arial Narrow Bold"/>
              </a:rPr>
              <a:t>Ishioka</a:t>
            </a:r>
            <a:r>
              <a:rPr lang="en-US" altLang="ja-JP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cs typeface="Arial Narrow Bold"/>
              </a:rPr>
              <a:t> K, et al., 2011</a:t>
            </a:r>
            <a:endParaRPr kumimoji="1" lang="en-US" altLang="ja-JP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 Bold"/>
              <a:cs typeface="Arial Narrow Bold"/>
            </a:endParaRPr>
          </a:p>
        </p:txBody>
      </p:sp>
      <p:pic>
        <p:nvPicPr>
          <p:cNvPr id="3" name="図 2" descr="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131279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テキスト ボックス 13"/>
          <p:cNvSpPr txBox="1"/>
          <p:nvPr/>
        </p:nvSpPr>
        <p:spPr>
          <a:xfrm>
            <a:off x="0" y="838200"/>
            <a:ext cx="6647974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胰腺炎诊断新方法      </a:t>
            </a:r>
            <a:endParaRPr kumimoji="1" lang="en-US" altLang="zh-CN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ja-JP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FUJI DRI-CHEM</a:t>
            </a:r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的胰脂肪酶活性</a:t>
            </a:r>
            <a:r>
              <a:rPr kumimoji="1" lang="en-US" altLang="ja-JP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(FDC-Lip)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1918355" cy="1430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899592" y="5445224"/>
            <a:ext cx="2520280" cy="1015663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富士</a:t>
            </a:r>
            <a:r>
              <a:rPr kumimoji="1" lang="zh-CN" altLang="en-US" sz="20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干生化试剂片</a:t>
            </a:r>
            <a:endParaRPr kumimoji="1" lang="en-US" altLang="zh-CN" sz="2000" b="1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v-LIP-P</a:t>
            </a:r>
          </a:p>
          <a:p>
            <a:pPr algn="ctr"/>
            <a:r>
              <a:rPr kumimoji="1" lang="zh-CN" altLang="en-US" sz="2000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现已登陆中国市场</a:t>
            </a:r>
            <a:endParaRPr lang="en-US" altLang="ja-JP" sz="2000" b="1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63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3"/>
          <p:cNvSpPr txBox="1"/>
          <p:nvPr/>
        </p:nvSpPr>
        <p:spPr>
          <a:xfrm>
            <a:off x="0" y="838200"/>
            <a:ext cx="6647974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胰腺炎诊断新方法      </a:t>
            </a:r>
            <a:endParaRPr kumimoji="1" lang="en-US" altLang="zh-CN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ja-JP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FUJI DRI-CHEM</a:t>
            </a:r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的胰脂肪酶活性</a:t>
            </a:r>
            <a:r>
              <a:rPr kumimoji="1" lang="en-US" altLang="ja-JP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(FDC-Lip)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98884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检测方法：使用</a:t>
            </a:r>
            <a:r>
              <a:rPr lang="en-US" altLang="zh-CN" dirty="0"/>
              <a:t>NX500i</a:t>
            </a:r>
            <a:r>
              <a:rPr lang="zh-CN" altLang="en-US" dirty="0"/>
              <a:t>生化分析仪，与</a:t>
            </a:r>
            <a:r>
              <a:rPr lang="en-US" altLang="zh-CN" dirty="0"/>
              <a:t>CM</a:t>
            </a:r>
            <a:r>
              <a:rPr lang="zh-CN" altLang="en-US" dirty="0"/>
              <a:t>试剂片同样方法操作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11560" y="2780928"/>
            <a:ext cx="7920880" cy="2206709"/>
            <a:chOff x="755576" y="2434233"/>
            <a:chExt cx="7920880" cy="2206709"/>
          </a:xfrm>
        </p:grpSpPr>
        <p:sp>
          <p:nvSpPr>
            <p:cNvPr id="8" name="椭圆 7"/>
            <p:cNvSpPr/>
            <p:nvPr/>
          </p:nvSpPr>
          <p:spPr bwMode="auto">
            <a:xfrm>
              <a:off x="1259632" y="2996952"/>
              <a:ext cx="792088" cy="7920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UI Gothic" panose="020B0600070205080204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5576" y="3933056"/>
              <a:ext cx="2376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ym typeface="Wingdings"/>
                </a:rPr>
                <a:t></a:t>
              </a:r>
              <a:r>
                <a:rPr lang="zh-CN" altLang="en-US" sz="2000" dirty="0"/>
                <a:t>取出</a:t>
              </a:r>
              <a:r>
                <a:rPr lang="en-US" altLang="zh-CN" sz="2000" dirty="0"/>
                <a:t>Lip</a:t>
              </a:r>
              <a:r>
                <a:rPr lang="zh-CN" altLang="en-US" sz="2000" dirty="0"/>
                <a:t>试剂片，</a:t>
              </a:r>
              <a:endParaRPr lang="en-US" altLang="zh-CN" sz="2000" dirty="0"/>
            </a:p>
            <a:p>
              <a:r>
                <a:rPr lang="zh-CN" altLang="en-US" sz="2000" dirty="0"/>
                <a:t>放置在测试卡盒内</a:t>
              </a:r>
              <a:endParaRPr lang="en-US" altLang="zh-CN" sz="2000" dirty="0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4175956" y="2961519"/>
              <a:ext cx="792088" cy="7920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UI Gothic" panose="020B0600070205080204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7884" y="3933056"/>
              <a:ext cx="2196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ym typeface="Wingdings"/>
                </a:rPr>
                <a:t></a:t>
              </a:r>
              <a:r>
                <a:rPr lang="zh-CN" altLang="en-US" sz="2000" dirty="0"/>
                <a:t>放置样本及枪头</a:t>
              </a:r>
              <a:endParaRPr lang="en-US" altLang="zh-CN" sz="2000" dirty="0"/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7020272" y="2961519"/>
              <a:ext cx="792088" cy="7920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UI Gothic" panose="020B0600070205080204" pitchFamily="34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4208" y="386104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ym typeface="Wingdings"/>
                </a:rPr>
                <a:t></a:t>
              </a:r>
              <a:r>
                <a:rPr lang="zh-CN" altLang="en-US" sz="2000" dirty="0"/>
                <a:t>点击开始</a:t>
              </a:r>
              <a:endParaRPr lang="en-US" altLang="zh-CN" sz="2000" dirty="0"/>
            </a:p>
            <a:p>
              <a:r>
                <a:rPr lang="zh-CN" altLang="en-US" sz="2000" dirty="0"/>
                <a:t>等几分钟获得结果</a:t>
              </a:r>
              <a:endParaRPr lang="en-US" altLang="zh-CN" sz="20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827584" y="2434233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54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1</a:t>
              </a:r>
              <a:endParaRPr lang="zh-CN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635896" y="2434233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54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2</a:t>
              </a:r>
              <a:endParaRPr lang="zh-CN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72200" y="2434233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54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3</a:t>
              </a:r>
              <a:endParaRPr lang="zh-CN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66655" y="5229200"/>
            <a:ext cx="292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线性范围：</a:t>
            </a:r>
            <a:r>
              <a:rPr lang="en-US" altLang="zh-CN" dirty="0"/>
              <a:t>10-1000U/L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5274205"/>
            <a:ext cx="292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参考范围：</a:t>
            </a:r>
            <a:endParaRPr lang="en-US" altLang="zh-CN" dirty="0"/>
          </a:p>
          <a:p>
            <a:r>
              <a:rPr lang="zh-CN" altLang="en-US" dirty="0"/>
              <a:t>犬：</a:t>
            </a:r>
            <a:r>
              <a:rPr lang="en-US" altLang="zh-CN" dirty="0"/>
              <a:t>10-160U/L</a:t>
            </a:r>
          </a:p>
          <a:p>
            <a:r>
              <a:rPr lang="zh-CN" altLang="en-US" dirty="0"/>
              <a:t>猫：</a:t>
            </a:r>
            <a:r>
              <a:rPr lang="en-US" altLang="zh-CN"/>
              <a:t>0-30U/L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88" y="737345"/>
            <a:ext cx="33131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1152525" y="1673970"/>
            <a:ext cx="4283075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24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V-LIP </a:t>
            </a:r>
            <a:r>
              <a:rPr lang="zh-CN" altLang="en-US" sz="24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富士脂肪酶试剂片介绍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87450" y="2321670"/>
            <a:ext cx="6832600" cy="8620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0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独家采用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甘油三酯底物法</a:t>
            </a:r>
            <a:r>
              <a:rPr lang="zh-CN" altLang="en-US" sz="20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，胰腺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特异性</a:t>
            </a:r>
            <a:r>
              <a:rPr lang="zh-CN" altLang="en-US" sz="20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脂肪酶筛查指标</a:t>
            </a:r>
            <a:endParaRPr lang="en-US" altLang="zh-CN" sz="2000" b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0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与参考实验室的</a:t>
            </a:r>
            <a:r>
              <a:rPr lang="en-US" altLang="zh-CN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Spec PLI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标准</a:t>
            </a:r>
            <a:r>
              <a:rPr lang="zh-CN" altLang="en-US" sz="20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方法高度相关性（文献支持）</a:t>
            </a:r>
            <a:endParaRPr lang="ja-JP" altLang="ja-JP" sz="2000" b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" name="图片 5">
            <a:extLst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706" y="3249737"/>
            <a:ext cx="6192614" cy="360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椭圆 6">
            <a:extLst/>
          </p:cNvPr>
          <p:cNvSpPr/>
          <p:nvPr/>
        </p:nvSpPr>
        <p:spPr>
          <a:xfrm>
            <a:off x="1476375" y="3804395"/>
            <a:ext cx="504825" cy="2025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>
            <a:extLst/>
          </p:cNvPr>
          <p:cNvSpPr/>
          <p:nvPr/>
        </p:nvSpPr>
        <p:spPr>
          <a:xfrm>
            <a:off x="2484438" y="5993557"/>
            <a:ext cx="1223962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6600" y="3690095"/>
            <a:ext cx="115093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r=0.9136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>
            <a:cxnSpLocks noChangeShapeType="1"/>
            <a:stCxn id="12" idx="1"/>
          </p:cNvCxnSpPr>
          <p:nvPr/>
        </p:nvCxnSpPr>
        <p:spPr bwMode="auto">
          <a:xfrm flipH="1">
            <a:off x="2771775" y="3874245"/>
            <a:ext cx="504825" cy="1031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" name="テキスト ボックス 13"/>
          <p:cNvSpPr txBox="1"/>
          <p:nvPr/>
        </p:nvSpPr>
        <p:spPr>
          <a:xfrm>
            <a:off x="0" y="838200"/>
            <a:ext cx="5061001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胰腺炎诊断新方法      </a:t>
            </a:r>
            <a:endParaRPr kumimoji="1" lang="en-US" altLang="zh-CN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胰腺特异性脂肪酶</a:t>
            </a:r>
            <a:r>
              <a:rPr kumimoji="1" lang="en-US" altLang="ja-JP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(FDC-Lip)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900113" y="3095625"/>
            <a:ext cx="6551612" cy="5762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900113" y="3789363"/>
            <a:ext cx="6551612" cy="5762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900113" y="2420938"/>
            <a:ext cx="6551612" cy="5762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827088" y="1916113"/>
            <a:ext cx="6211887" cy="389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富士</a:t>
            </a:r>
            <a:r>
              <a:rPr kumimoji="1" lang="en-US" altLang="zh-CN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v-LIP</a:t>
            </a:r>
            <a:r>
              <a:rPr kumimoji="1" lang="zh-CN" alt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采用甘油</a:t>
            </a:r>
            <a:r>
              <a:rPr kumimoji="1" lang="zh-CN" altLang="en-US" dirty="0">
                <a:latin typeface="Arial" pitchFamily="34" charset="0"/>
              </a:rPr>
              <a:t>三酯底物法：</a:t>
            </a:r>
            <a:endParaRPr kumimoji="1" lang="en-US" altLang="zh-CN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dirty="0">
                <a:solidFill>
                  <a:schemeClr val="bg1"/>
                </a:solidFill>
                <a:latin typeface="Arial" pitchFamily="34" charset="0"/>
              </a:rPr>
              <a:t>①使用：辅酯酶、胆汁酸、十二烷基苯磺酸钠（阴离子洗涤剂）显著提高胰腺脂肪酶的特异性。</a:t>
            </a:r>
            <a:endParaRPr kumimoji="1" lang="en-US" altLang="zh-CN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dirty="0">
                <a:solidFill>
                  <a:schemeClr val="bg1"/>
                </a:solidFill>
                <a:latin typeface="Arial" pitchFamily="34" charset="0"/>
              </a:rPr>
              <a:t>②使用：三油酸甘油脂（一种乳化底物）保护水油表面显著提高胰腺脂肪酶活性。</a:t>
            </a:r>
            <a:endParaRPr kumimoji="1" lang="en-US" altLang="zh-CN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dirty="0">
                <a:solidFill>
                  <a:schemeClr val="bg1"/>
                </a:solidFill>
                <a:latin typeface="Arial" pitchFamily="34" charset="0"/>
              </a:rPr>
              <a:t>③在</a:t>
            </a:r>
            <a:r>
              <a:rPr kumimoji="1" lang="en-US" altLang="zh-CN" dirty="0">
                <a:solidFill>
                  <a:schemeClr val="bg1"/>
                </a:solidFill>
                <a:latin typeface="Arial" pitchFamily="34" charset="0"/>
              </a:rPr>
              <a:t>45℃</a:t>
            </a:r>
            <a:r>
              <a:rPr kumimoji="1" lang="zh-CN" altLang="en-US" dirty="0">
                <a:solidFill>
                  <a:schemeClr val="bg1"/>
                </a:solidFill>
                <a:latin typeface="Arial" pitchFamily="34" charset="0"/>
              </a:rPr>
              <a:t>和</a:t>
            </a:r>
            <a:r>
              <a:rPr kumimoji="1" lang="en-US" altLang="zh-CN" dirty="0">
                <a:solidFill>
                  <a:schemeClr val="bg1"/>
                </a:solidFill>
                <a:latin typeface="Arial" pitchFamily="34" charset="0"/>
              </a:rPr>
              <a:t>PH=8</a:t>
            </a:r>
            <a:r>
              <a:rPr kumimoji="1" lang="zh-CN" altLang="en-US" dirty="0">
                <a:solidFill>
                  <a:schemeClr val="bg1"/>
                </a:solidFill>
                <a:latin typeface="Arial" pitchFamily="34" charset="0"/>
              </a:rPr>
              <a:t>的环境下，底物成分也没有变化，富士脂肪酶方法具有更高的稳定性。</a:t>
            </a:r>
            <a:endParaRPr kumimoji="1" lang="en-US" altLang="zh-CN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ja-JP" dirty="0">
              <a:latin typeface="Arial" pitchFamily="34" charset="0"/>
              <a:ea typeface="Meiryo" pitchFamily="34" charset="-128"/>
              <a:cs typeface="Meiryo" pitchFamily="34" charset="-128"/>
            </a:endParaRPr>
          </a:p>
          <a:p>
            <a:pPr eaLnBrk="1" hangingPunct="1">
              <a:spcBef>
                <a:spcPct val="50000"/>
              </a:spcBef>
              <a:buFont typeface="Wingdings 3" pitchFamily="18" charset="2"/>
              <a:buNone/>
              <a:defRPr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*</a:t>
            </a:r>
            <a:r>
              <a:rPr lang="zh-CN" altLang="zh-CN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前多采用酶联偶合法检测血液脂肪酶活性，湿化学为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Asahi Kasei </a:t>
            </a:r>
            <a:r>
              <a:rPr lang="zh-CN" altLang="zh-CN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公司的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1,2-</a:t>
            </a:r>
            <a:r>
              <a:rPr lang="zh-CN" altLang="zh-CN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甘油二酯底物法，干化学为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奥森多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/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强生</a:t>
            </a:r>
            <a:r>
              <a:rPr lang="zh-CN" altLang="zh-CN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公司的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Diaceinase</a:t>
            </a:r>
            <a:r>
              <a:rPr lang="zh-CN" altLang="zh-CN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法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。敏感度和特异性具有一定的局限性 。</a:t>
            </a:r>
            <a:endParaRPr lang="zh-CN" altLang="zh-CN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テキスト ボックス 13"/>
          <p:cNvSpPr txBox="1"/>
          <p:nvPr/>
        </p:nvSpPr>
        <p:spPr>
          <a:xfrm>
            <a:off x="0" y="838200"/>
            <a:ext cx="5061001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胰腺炎诊断新方法      </a:t>
            </a:r>
            <a:endParaRPr kumimoji="1" lang="en-US" altLang="zh-CN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胰腺特异性脂肪酶</a:t>
            </a:r>
            <a:r>
              <a:rPr kumimoji="1" lang="en-US" altLang="ja-JP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(FDC-Lip)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7851775" cy="551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427984" y="1412776"/>
            <a:ext cx="395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FF0000"/>
                </a:solidFill>
                <a:latin typeface="Arial" pitchFamily="34" charset="0"/>
              </a:rPr>
              <a:t>富士官方报道脂肪酶试剂片</a:t>
            </a:r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0" y="908050"/>
            <a:ext cx="4425950" cy="523875"/>
            <a:chOff x="0" y="960438"/>
            <a:chExt cx="4425950" cy="523875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0" y="960438"/>
              <a:ext cx="4425950" cy="5238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  <a:ea typeface="MS UI Gothic" panose="020B0600070205080204" pitchFamily="34" charset="-128"/>
              </a:endParaRPr>
            </a:p>
          </p:txBody>
        </p:sp>
        <p:sp>
          <p:nvSpPr>
            <p:cNvPr id="21510" name="矩形 2"/>
            <p:cNvSpPr>
              <a:spLocks noChangeArrowheads="1"/>
            </p:cNvSpPr>
            <p:nvPr/>
          </p:nvSpPr>
          <p:spPr bwMode="auto">
            <a:xfrm>
              <a:off x="25400" y="1038225"/>
              <a:ext cx="16979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Microsoft Yahei" pitchFamily="34" charset="-122"/>
                  <a:ea typeface="Microsoft Yahei" pitchFamily="34" charset="-122"/>
                </a:rPr>
                <a:t>特色项目</a:t>
              </a:r>
              <a:r>
                <a:rPr lang="en-US" altLang="zh-CN">
                  <a:latin typeface="Microsoft Yahei" pitchFamily="34" charset="-122"/>
                  <a:ea typeface="Microsoft Yahei" pitchFamily="34" charset="-122"/>
                </a:rPr>
                <a:t>v-LIP</a:t>
              </a:r>
              <a:endParaRPr lang="zh-CN" altLang="en-US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6588125" cy="29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2205038"/>
            <a:ext cx="6842125" cy="360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0" y="2982913"/>
            <a:ext cx="6985000" cy="387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0" y="908050"/>
            <a:ext cx="4425950" cy="523875"/>
            <a:chOff x="0" y="960438"/>
            <a:chExt cx="4425950" cy="523875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0" y="960438"/>
              <a:ext cx="4425950" cy="5238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  <a:ea typeface="MS UI Gothic" panose="020B0600070205080204" pitchFamily="34" charset="-128"/>
              </a:endParaRPr>
            </a:p>
          </p:txBody>
        </p:sp>
        <p:sp>
          <p:nvSpPr>
            <p:cNvPr id="22535" name="矩形 2"/>
            <p:cNvSpPr>
              <a:spLocks noChangeArrowheads="1"/>
            </p:cNvSpPr>
            <p:nvPr/>
          </p:nvSpPr>
          <p:spPr bwMode="auto">
            <a:xfrm>
              <a:off x="25400" y="1038225"/>
              <a:ext cx="16979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Microsoft Yahei" pitchFamily="34" charset="-122"/>
                  <a:ea typeface="Microsoft Yahei" pitchFamily="34" charset="-122"/>
                </a:rPr>
                <a:t>特色项目</a:t>
              </a:r>
              <a:r>
                <a:rPr lang="en-US" altLang="zh-CN">
                  <a:latin typeface="Microsoft Yahei" pitchFamily="34" charset="-122"/>
                  <a:ea typeface="Microsoft Yahei" pitchFamily="34" charset="-122"/>
                </a:rPr>
                <a:t>v-LIP</a:t>
              </a:r>
              <a:endParaRPr lang="zh-CN" altLang="en-US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0"/>
          <p:cNvSpPr>
            <a:spLocks noChangeArrowheads="1"/>
          </p:cNvSpPr>
          <p:nvPr/>
        </p:nvSpPr>
        <p:spPr bwMode="auto">
          <a:xfrm>
            <a:off x="0" y="960438"/>
            <a:ext cx="4425950" cy="523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CN" altLang="en-US" sz="1800">
              <a:solidFill>
                <a:schemeClr val="bg1"/>
              </a:solidFill>
              <a:ea typeface="MS UI Gothic" panose="020B0600070205080204" pitchFamily="34" charset="-128"/>
            </a:endParaRPr>
          </a:p>
        </p:txBody>
      </p:sp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25400" y="1038225"/>
            <a:ext cx="173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Microsoft Yahei" pitchFamily="34" charset="-122"/>
                <a:ea typeface="Microsoft Yahei" pitchFamily="34" charset="-122"/>
              </a:rPr>
              <a:t>特色项目</a:t>
            </a:r>
            <a:r>
              <a:rPr lang="en-US" altLang="zh-CN">
                <a:latin typeface="Microsoft Yahei" pitchFamily="34" charset="-122"/>
                <a:ea typeface="Microsoft Yahei" pitchFamily="34" charset="-122"/>
              </a:rPr>
              <a:t>V-LIP</a:t>
            </a:r>
          </a:p>
        </p:txBody>
      </p:sp>
      <p:pic>
        <p:nvPicPr>
          <p:cNvPr id="2355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5629275"/>
            <a:ext cx="4895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3646488" y="1412875"/>
            <a:ext cx="3203575" cy="6492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24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 PLI</a:t>
            </a:r>
            <a:r>
              <a:rPr lang="zh-CN" altLang="en-US" sz="2400" b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</a:p>
        </p:txBody>
      </p:sp>
      <p:sp>
        <p:nvSpPr>
          <p:cNvPr id="10" name="kurzhaar_107402"/>
          <p:cNvSpPr>
            <a:spLocks noChangeAspect="1"/>
          </p:cNvSpPr>
          <p:nvPr/>
        </p:nvSpPr>
        <p:spPr bwMode="auto">
          <a:xfrm>
            <a:off x="827088" y="3070225"/>
            <a:ext cx="1258887" cy="1001713"/>
          </a:xfrm>
          <a:custGeom>
            <a:avLst/>
            <a:gdLst>
              <a:gd name="T0" fmla="*/ 2147483646 w 6346"/>
              <a:gd name="T1" fmla="*/ 2147483646 h 5060"/>
              <a:gd name="T2" fmla="*/ 2147483646 w 6346"/>
              <a:gd name="T3" fmla="*/ 2147483646 h 5060"/>
              <a:gd name="T4" fmla="*/ 2147483646 w 6346"/>
              <a:gd name="T5" fmla="*/ 2147483646 h 5060"/>
              <a:gd name="T6" fmla="*/ 2147483646 w 6346"/>
              <a:gd name="T7" fmla="*/ 2147483646 h 5060"/>
              <a:gd name="T8" fmla="*/ 2147483646 w 6346"/>
              <a:gd name="T9" fmla="*/ 2147483646 h 5060"/>
              <a:gd name="T10" fmla="*/ 2147483646 w 6346"/>
              <a:gd name="T11" fmla="*/ 2147483646 h 5060"/>
              <a:gd name="T12" fmla="*/ 2147483646 w 6346"/>
              <a:gd name="T13" fmla="*/ 2147483646 h 5060"/>
              <a:gd name="T14" fmla="*/ 2147483646 w 6346"/>
              <a:gd name="T15" fmla="*/ 2147483646 h 5060"/>
              <a:gd name="T16" fmla="*/ 2147483646 w 6346"/>
              <a:gd name="T17" fmla="*/ 2147483646 h 5060"/>
              <a:gd name="T18" fmla="*/ 2147483646 w 6346"/>
              <a:gd name="T19" fmla="*/ 2147483646 h 5060"/>
              <a:gd name="T20" fmla="*/ 2147483646 w 6346"/>
              <a:gd name="T21" fmla="*/ 2147483646 h 5060"/>
              <a:gd name="T22" fmla="*/ 2147483646 w 6346"/>
              <a:gd name="T23" fmla="*/ 2147483646 h 5060"/>
              <a:gd name="T24" fmla="*/ 2147483646 w 6346"/>
              <a:gd name="T25" fmla="*/ 2147483646 h 5060"/>
              <a:gd name="T26" fmla="*/ 2147483646 w 6346"/>
              <a:gd name="T27" fmla="*/ 2147483646 h 5060"/>
              <a:gd name="T28" fmla="*/ 2147483646 w 6346"/>
              <a:gd name="T29" fmla="*/ 2147483646 h 5060"/>
              <a:gd name="T30" fmla="*/ 2147483646 w 6346"/>
              <a:gd name="T31" fmla="*/ 2147483646 h 5060"/>
              <a:gd name="T32" fmla="*/ 2147483646 w 6346"/>
              <a:gd name="T33" fmla="*/ 2147483646 h 5060"/>
              <a:gd name="T34" fmla="*/ 2147483646 w 6346"/>
              <a:gd name="T35" fmla="*/ 2147483646 h 5060"/>
              <a:gd name="T36" fmla="*/ 2147483646 w 6346"/>
              <a:gd name="T37" fmla="*/ 2147483646 h 5060"/>
              <a:gd name="T38" fmla="*/ 2147483646 w 6346"/>
              <a:gd name="T39" fmla="*/ 2147483646 h 5060"/>
              <a:gd name="T40" fmla="*/ 2147483646 w 6346"/>
              <a:gd name="T41" fmla="*/ 2147483646 h 5060"/>
              <a:gd name="T42" fmla="*/ 2147483646 w 6346"/>
              <a:gd name="T43" fmla="*/ 2147483646 h 5060"/>
              <a:gd name="T44" fmla="*/ 2147483646 w 6346"/>
              <a:gd name="T45" fmla="*/ 2147483646 h 5060"/>
              <a:gd name="T46" fmla="*/ 2147483646 w 6346"/>
              <a:gd name="T47" fmla="*/ 2147483646 h 5060"/>
              <a:gd name="T48" fmla="*/ 2147483646 w 6346"/>
              <a:gd name="T49" fmla="*/ 2147483646 h 5060"/>
              <a:gd name="T50" fmla="*/ 2147483646 w 6346"/>
              <a:gd name="T51" fmla="*/ 2147483646 h 5060"/>
              <a:gd name="T52" fmla="*/ 2147483646 w 6346"/>
              <a:gd name="T53" fmla="*/ 2147483646 h 5060"/>
              <a:gd name="T54" fmla="*/ 2147483646 w 6346"/>
              <a:gd name="T55" fmla="*/ 2147483646 h 5060"/>
              <a:gd name="T56" fmla="*/ 2147483646 w 6346"/>
              <a:gd name="T57" fmla="*/ 2147483646 h 5060"/>
              <a:gd name="T58" fmla="*/ 2147483646 w 6346"/>
              <a:gd name="T59" fmla="*/ 2147483646 h 5060"/>
              <a:gd name="T60" fmla="*/ 2147483646 w 6346"/>
              <a:gd name="T61" fmla="*/ 2147483646 h 5060"/>
              <a:gd name="T62" fmla="*/ 2147483646 w 6346"/>
              <a:gd name="T63" fmla="*/ 2147483646 h 5060"/>
              <a:gd name="T64" fmla="*/ 2147483646 w 6346"/>
              <a:gd name="T65" fmla="*/ 2147483646 h 5060"/>
              <a:gd name="T66" fmla="*/ 2147483646 w 6346"/>
              <a:gd name="T67" fmla="*/ 2147483646 h 5060"/>
              <a:gd name="T68" fmla="*/ 2147483646 w 6346"/>
              <a:gd name="T69" fmla="*/ 2147483646 h 5060"/>
              <a:gd name="T70" fmla="*/ 2147483646 w 6346"/>
              <a:gd name="T71" fmla="*/ 2147483646 h 5060"/>
              <a:gd name="T72" fmla="*/ 2147483646 w 6346"/>
              <a:gd name="T73" fmla="*/ 2147483646 h 5060"/>
              <a:gd name="T74" fmla="*/ 2147483646 w 6346"/>
              <a:gd name="T75" fmla="*/ 2147483646 h 5060"/>
              <a:gd name="T76" fmla="*/ 2147483646 w 6346"/>
              <a:gd name="T77" fmla="*/ 2147483646 h 5060"/>
              <a:gd name="T78" fmla="*/ 2147483646 w 6346"/>
              <a:gd name="T79" fmla="*/ 2147483646 h 5060"/>
              <a:gd name="T80" fmla="*/ 2147483646 w 6346"/>
              <a:gd name="T81" fmla="*/ 2147483646 h 5060"/>
              <a:gd name="T82" fmla="*/ 2147483646 w 6346"/>
              <a:gd name="T83" fmla="*/ 2147483646 h 5060"/>
              <a:gd name="T84" fmla="*/ 2147483646 w 6346"/>
              <a:gd name="T85" fmla="*/ 2147483646 h 5060"/>
              <a:gd name="T86" fmla="*/ 2147483646 w 6346"/>
              <a:gd name="T87" fmla="*/ 2147483646 h 5060"/>
              <a:gd name="T88" fmla="*/ 2147483646 w 6346"/>
              <a:gd name="T89" fmla="*/ 2147483646 h 5060"/>
              <a:gd name="T90" fmla="*/ 2147483646 w 6346"/>
              <a:gd name="T91" fmla="*/ 2147483646 h 5060"/>
              <a:gd name="T92" fmla="*/ 2147483646 w 6346"/>
              <a:gd name="T93" fmla="*/ 2147483646 h 5060"/>
              <a:gd name="T94" fmla="*/ 2147483646 w 6346"/>
              <a:gd name="T95" fmla="*/ 2147483646 h 5060"/>
              <a:gd name="T96" fmla="*/ 2147483646 w 6346"/>
              <a:gd name="T97" fmla="*/ 2147483646 h 5060"/>
              <a:gd name="T98" fmla="*/ 2147483646 w 6346"/>
              <a:gd name="T99" fmla="*/ 2147483646 h 5060"/>
              <a:gd name="T100" fmla="*/ 2147483646 w 6346"/>
              <a:gd name="T101" fmla="*/ 2147483646 h 5060"/>
              <a:gd name="T102" fmla="*/ 2147483646 w 6346"/>
              <a:gd name="T103" fmla="*/ 2147483646 h 5060"/>
              <a:gd name="T104" fmla="*/ 2147483646 w 6346"/>
              <a:gd name="T105" fmla="*/ 2147483646 h 5060"/>
              <a:gd name="T106" fmla="*/ 2147483646 w 6346"/>
              <a:gd name="T107" fmla="*/ 2147483646 h 5060"/>
              <a:gd name="T108" fmla="*/ 2147483646 w 6346"/>
              <a:gd name="T109" fmla="*/ 2147483646 h 5060"/>
              <a:gd name="T110" fmla="*/ 2147483646 w 6346"/>
              <a:gd name="T111" fmla="*/ 2147483646 h 5060"/>
              <a:gd name="T112" fmla="*/ 2147483646 w 6346"/>
              <a:gd name="T113" fmla="*/ 2147483646 h 5060"/>
              <a:gd name="T114" fmla="*/ 2147483646 w 6346"/>
              <a:gd name="T115" fmla="*/ 2147483646 h 5060"/>
              <a:gd name="T116" fmla="*/ 2147483646 w 6346"/>
              <a:gd name="T117" fmla="*/ 2147483646 h 5060"/>
              <a:gd name="T118" fmla="*/ 2147483646 w 6346"/>
              <a:gd name="T119" fmla="*/ 2147483646 h 5060"/>
              <a:gd name="T120" fmla="*/ 2147483646 w 6346"/>
              <a:gd name="T121" fmla="*/ 2147483646 h 5060"/>
              <a:gd name="T122" fmla="*/ 2147483646 w 6346"/>
              <a:gd name="T123" fmla="*/ 2147483646 h 50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346" h="5060">
                <a:moveTo>
                  <a:pt x="6260" y="359"/>
                </a:moveTo>
                <a:lnTo>
                  <a:pt x="5756" y="284"/>
                </a:lnTo>
                <a:lnTo>
                  <a:pt x="5715" y="191"/>
                </a:lnTo>
                <a:cubicBezTo>
                  <a:pt x="5659" y="68"/>
                  <a:pt x="5528" y="0"/>
                  <a:pt x="5396" y="26"/>
                </a:cubicBezTo>
                <a:lnTo>
                  <a:pt x="5035" y="97"/>
                </a:lnTo>
                <a:cubicBezTo>
                  <a:pt x="4832" y="137"/>
                  <a:pt x="4662" y="276"/>
                  <a:pt x="4582" y="467"/>
                </a:cubicBezTo>
                <a:lnTo>
                  <a:pt x="4361" y="995"/>
                </a:lnTo>
                <a:cubicBezTo>
                  <a:pt x="4300" y="1139"/>
                  <a:pt x="4189" y="1256"/>
                  <a:pt x="4048" y="1324"/>
                </a:cubicBezTo>
                <a:cubicBezTo>
                  <a:pt x="3639" y="1521"/>
                  <a:pt x="2810" y="1864"/>
                  <a:pt x="1864" y="1938"/>
                </a:cubicBezTo>
                <a:cubicBezTo>
                  <a:pt x="1755" y="1947"/>
                  <a:pt x="1652" y="1991"/>
                  <a:pt x="1570" y="2063"/>
                </a:cubicBezTo>
                <a:cubicBezTo>
                  <a:pt x="1420" y="2032"/>
                  <a:pt x="942" y="1908"/>
                  <a:pt x="570" y="1569"/>
                </a:cubicBezTo>
                <a:cubicBezTo>
                  <a:pt x="529" y="1532"/>
                  <a:pt x="466" y="1535"/>
                  <a:pt x="428" y="1576"/>
                </a:cubicBezTo>
                <a:cubicBezTo>
                  <a:pt x="391" y="1616"/>
                  <a:pt x="394" y="1680"/>
                  <a:pt x="435" y="1717"/>
                </a:cubicBezTo>
                <a:cubicBezTo>
                  <a:pt x="769" y="2021"/>
                  <a:pt x="1170" y="2166"/>
                  <a:pt x="1400" y="2228"/>
                </a:cubicBezTo>
                <a:lnTo>
                  <a:pt x="1214" y="2410"/>
                </a:lnTo>
                <a:cubicBezTo>
                  <a:pt x="1135" y="2486"/>
                  <a:pt x="1082" y="2589"/>
                  <a:pt x="1066" y="2697"/>
                </a:cubicBezTo>
                <a:lnTo>
                  <a:pt x="1026" y="2964"/>
                </a:lnTo>
                <a:cubicBezTo>
                  <a:pt x="970" y="3335"/>
                  <a:pt x="775" y="3665"/>
                  <a:pt x="477" y="3892"/>
                </a:cubicBezTo>
                <a:lnTo>
                  <a:pt x="442" y="3919"/>
                </a:lnTo>
                <a:cubicBezTo>
                  <a:pt x="429" y="3929"/>
                  <a:pt x="418" y="3942"/>
                  <a:pt x="411" y="3957"/>
                </a:cubicBezTo>
                <a:lnTo>
                  <a:pt x="23" y="4808"/>
                </a:lnTo>
                <a:cubicBezTo>
                  <a:pt x="0" y="4860"/>
                  <a:pt x="4" y="4920"/>
                  <a:pt x="34" y="4969"/>
                </a:cubicBezTo>
                <a:cubicBezTo>
                  <a:pt x="64" y="5018"/>
                  <a:pt x="116" y="5048"/>
                  <a:pt x="174" y="5050"/>
                </a:cubicBezTo>
                <a:lnTo>
                  <a:pt x="513" y="5060"/>
                </a:lnTo>
                <a:cubicBezTo>
                  <a:pt x="514" y="5060"/>
                  <a:pt x="515" y="5060"/>
                  <a:pt x="516" y="5060"/>
                </a:cubicBezTo>
                <a:cubicBezTo>
                  <a:pt x="569" y="5060"/>
                  <a:pt x="613" y="5019"/>
                  <a:pt x="616" y="4967"/>
                </a:cubicBezTo>
                <a:lnTo>
                  <a:pt x="627" y="4791"/>
                </a:lnTo>
                <a:cubicBezTo>
                  <a:pt x="631" y="4732"/>
                  <a:pt x="609" y="4675"/>
                  <a:pt x="567" y="4633"/>
                </a:cubicBezTo>
                <a:cubicBezTo>
                  <a:pt x="565" y="4631"/>
                  <a:pt x="565" y="4628"/>
                  <a:pt x="567" y="4626"/>
                </a:cubicBezTo>
                <a:lnTo>
                  <a:pt x="698" y="4448"/>
                </a:lnTo>
                <a:cubicBezTo>
                  <a:pt x="822" y="4280"/>
                  <a:pt x="989" y="4147"/>
                  <a:pt x="1180" y="4065"/>
                </a:cubicBezTo>
                <a:lnTo>
                  <a:pt x="1300" y="4013"/>
                </a:lnTo>
                <a:cubicBezTo>
                  <a:pt x="1430" y="3957"/>
                  <a:pt x="1540" y="3858"/>
                  <a:pt x="1609" y="3736"/>
                </a:cubicBezTo>
                <a:cubicBezTo>
                  <a:pt x="1858" y="3297"/>
                  <a:pt x="2096" y="3009"/>
                  <a:pt x="2245" y="2966"/>
                </a:cubicBezTo>
                <a:cubicBezTo>
                  <a:pt x="2252" y="2963"/>
                  <a:pt x="2259" y="2961"/>
                  <a:pt x="2266" y="2957"/>
                </a:cubicBezTo>
                <a:cubicBezTo>
                  <a:pt x="2279" y="2949"/>
                  <a:pt x="2599" y="2780"/>
                  <a:pt x="3164" y="3044"/>
                </a:cubicBezTo>
                <a:cubicBezTo>
                  <a:pt x="3467" y="3185"/>
                  <a:pt x="3742" y="3250"/>
                  <a:pt x="3943" y="3280"/>
                </a:cubicBezTo>
                <a:cubicBezTo>
                  <a:pt x="3942" y="3283"/>
                  <a:pt x="3942" y="3285"/>
                  <a:pt x="3941" y="3287"/>
                </a:cubicBezTo>
                <a:cubicBezTo>
                  <a:pt x="3916" y="3348"/>
                  <a:pt x="3911" y="3416"/>
                  <a:pt x="3926" y="3484"/>
                </a:cubicBezTo>
                <a:cubicBezTo>
                  <a:pt x="3985" y="3749"/>
                  <a:pt x="4047" y="4500"/>
                  <a:pt x="4071" y="4810"/>
                </a:cubicBezTo>
                <a:cubicBezTo>
                  <a:pt x="4082" y="4950"/>
                  <a:pt x="4200" y="5060"/>
                  <a:pt x="4341" y="5060"/>
                </a:cubicBezTo>
                <a:lnTo>
                  <a:pt x="4505" y="5060"/>
                </a:lnTo>
                <a:cubicBezTo>
                  <a:pt x="4551" y="5060"/>
                  <a:pt x="4595" y="5040"/>
                  <a:pt x="4625" y="5003"/>
                </a:cubicBezTo>
                <a:cubicBezTo>
                  <a:pt x="4655" y="4967"/>
                  <a:pt x="4666" y="4920"/>
                  <a:pt x="4657" y="4874"/>
                </a:cubicBezTo>
                <a:lnTo>
                  <a:pt x="4643" y="4801"/>
                </a:lnTo>
                <a:cubicBezTo>
                  <a:pt x="4624" y="4709"/>
                  <a:pt x="4567" y="4633"/>
                  <a:pt x="4487" y="4589"/>
                </a:cubicBezTo>
                <a:lnTo>
                  <a:pt x="4608" y="3736"/>
                </a:lnTo>
                <a:cubicBezTo>
                  <a:pt x="4630" y="3580"/>
                  <a:pt x="4679" y="3430"/>
                  <a:pt x="4754" y="3291"/>
                </a:cubicBezTo>
                <a:lnTo>
                  <a:pt x="5132" y="2586"/>
                </a:lnTo>
                <a:cubicBezTo>
                  <a:pt x="5217" y="2427"/>
                  <a:pt x="5240" y="2242"/>
                  <a:pt x="5194" y="2067"/>
                </a:cubicBezTo>
                <a:cubicBezTo>
                  <a:pt x="5167" y="1960"/>
                  <a:pt x="5175" y="1845"/>
                  <a:pt x="5217" y="1742"/>
                </a:cubicBezTo>
                <a:lnTo>
                  <a:pt x="5466" y="1133"/>
                </a:lnTo>
                <a:cubicBezTo>
                  <a:pt x="5721" y="1099"/>
                  <a:pt x="5952" y="1003"/>
                  <a:pt x="6113" y="919"/>
                </a:cubicBezTo>
                <a:cubicBezTo>
                  <a:pt x="6251" y="847"/>
                  <a:pt x="6339" y="706"/>
                  <a:pt x="6343" y="549"/>
                </a:cubicBezTo>
                <a:lnTo>
                  <a:pt x="6345" y="461"/>
                </a:lnTo>
                <a:cubicBezTo>
                  <a:pt x="6346" y="410"/>
                  <a:pt x="6310" y="367"/>
                  <a:pt x="6260" y="359"/>
                </a:cubicBezTo>
                <a:close/>
                <a:moveTo>
                  <a:pt x="5074" y="293"/>
                </a:moveTo>
                <a:lnTo>
                  <a:pt x="5092" y="290"/>
                </a:lnTo>
                <a:cubicBezTo>
                  <a:pt x="5106" y="392"/>
                  <a:pt x="5135" y="545"/>
                  <a:pt x="5193" y="671"/>
                </a:cubicBezTo>
                <a:cubicBezTo>
                  <a:pt x="5212" y="711"/>
                  <a:pt x="5222" y="751"/>
                  <a:pt x="5223" y="791"/>
                </a:cubicBezTo>
                <a:cubicBezTo>
                  <a:pt x="5224" y="847"/>
                  <a:pt x="5219" y="908"/>
                  <a:pt x="5206" y="971"/>
                </a:cubicBezTo>
                <a:cubicBezTo>
                  <a:pt x="5205" y="976"/>
                  <a:pt x="5202" y="980"/>
                  <a:pt x="5198" y="982"/>
                </a:cubicBezTo>
                <a:cubicBezTo>
                  <a:pt x="5195" y="984"/>
                  <a:pt x="5190" y="985"/>
                  <a:pt x="5183" y="983"/>
                </a:cubicBezTo>
                <a:cubicBezTo>
                  <a:pt x="5037" y="921"/>
                  <a:pt x="4792" y="785"/>
                  <a:pt x="4758" y="563"/>
                </a:cubicBezTo>
                <a:lnTo>
                  <a:pt x="4766" y="544"/>
                </a:lnTo>
                <a:cubicBezTo>
                  <a:pt x="4821" y="414"/>
                  <a:pt x="4936" y="321"/>
                  <a:pt x="5074" y="293"/>
                </a:cubicBezTo>
                <a:close/>
                <a:moveTo>
                  <a:pt x="5032" y="1666"/>
                </a:moveTo>
                <a:cubicBezTo>
                  <a:pt x="4973" y="1808"/>
                  <a:pt x="4962" y="1969"/>
                  <a:pt x="5001" y="2117"/>
                </a:cubicBezTo>
                <a:cubicBezTo>
                  <a:pt x="5033" y="2244"/>
                  <a:pt x="5017" y="2376"/>
                  <a:pt x="4956" y="2491"/>
                </a:cubicBezTo>
                <a:lnTo>
                  <a:pt x="4578" y="3196"/>
                </a:lnTo>
                <a:cubicBezTo>
                  <a:pt x="4492" y="3356"/>
                  <a:pt x="4435" y="3528"/>
                  <a:pt x="4410" y="3708"/>
                </a:cubicBezTo>
                <a:lnTo>
                  <a:pt x="4278" y="4640"/>
                </a:lnTo>
                <a:cubicBezTo>
                  <a:pt x="4271" y="4692"/>
                  <a:pt x="4306" y="4741"/>
                  <a:pt x="4358" y="4752"/>
                </a:cubicBezTo>
                <a:cubicBezTo>
                  <a:pt x="4403" y="4761"/>
                  <a:pt x="4438" y="4796"/>
                  <a:pt x="4447" y="4841"/>
                </a:cubicBezTo>
                <a:lnTo>
                  <a:pt x="4451" y="4860"/>
                </a:lnTo>
                <a:lnTo>
                  <a:pt x="4341" y="4860"/>
                </a:lnTo>
                <a:cubicBezTo>
                  <a:pt x="4304" y="4860"/>
                  <a:pt x="4273" y="4832"/>
                  <a:pt x="4270" y="4795"/>
                </a:cubicBezTo>
                <a:cubicBezTo>
                  <a:pt x="4240" y="4404"/>
                  <a:pt x="4180" y="3708"/>
                  <a:pt x="4121" y="3441"/>
                </a:cubicBezTo>
                <a:cubicBezTo>
                  <a:pt x="4115" y="3413"/>
                  <a:pt x="4117" y="3385"/>
                  <a:pt x="4126" y="3362"/>
                </a:cubicBezTo>
                <a:cubicBezTo>
                  <a:pt x="4253" y="3049"/>
                  <a:pt x="4047" y="2563"/>
                  <a:pt x="4023" y="2509"/>
                </a:cubicBezTo>
                <a:cubicBezTo>
                  <a:pt x="4001" y="2458"/>
                  <a:pt x="3942" y="2435"/>
                  <a:pt x="3891" y="2457"/>
                </a:cubicBezTo>
                <a:cubicBezTo>
                  <a:pt x="3841" y="2480"/>
                  <a:pt x="3818" y="2539"/>
                  <a:pt x="3840" y="2589"/>
                </a:cubicBezTo>
                <a:cubicBezTo>
                  <a:pt x="3879" y="2679"/>
                  <a:pt x="3955" y="2894"/>
                  <a:pt x="3966" y="3082"/>
                </a:cubicBezTo>
                <a:cubicBezTo>
                  <a:pt x="3780" y="3053"/>
                  <a:pt x="3527" y="2993"/>
                  <a:pt x="3249" y="2863"/>
                </a:cubicBezTo>
                <a:cubicBezTo>
                  <a:pt x="2636" y="2577"/>
                  <a:pt x="2250" y="2741"/>
                  <a:pt x="2179" y="2777"/>
                </a:cubicBezTo>
                <a:cubicBezTo>
                  <a:pt x="1920" y="2861"/>
                  <a:pt x="1632" y="3290"/>
                  <a:pt x="1435" y="3637"/>
                </a:cubicBezTo>
                <a:cubicBezTo>
                  <a:pt x="1387" y="3722"/>
                  <a:pt x="1311" y="3790"/>
                  <a:pt x="1221" y="3829"/>
                </a:cubicBezTo>
                <a:lnTo>
                  <a:pt x="1101" y="3881"/>
                </a:lnTo>
                <a:cubicBezTo>
                  <a:pt x="877" y="3978"/>
                  <a:pt x="682" y="4133"/>
                  <a:pt x="537" y="4329"/>
                </a:cubicBezTo>
                <a:lnTo>
                  <a:pt x="406" y="4508"/>
                </a:lnTo>
                <a:cubicBezTo>
                  <a:pt x="345" y="4590"/>
                  <a:pt x="354" y="4702"/>
                  <a:pt x="426" y="4775"/>
                </a:cubicBezTo>
                <a:cubicBezTo>
                  <a:pt x="427" y="4776"/>
                  <a:pt x="428" y="4777"/>
                  <a:pt x="427" y="4779"/>
                </a:cubicBezTo>
                <a:lnTo>
                  <a:pt x="422" y="4857"/>
                </a:lnTo>
                <a:lnTo>
                  <a:pt x="224" y="4851"/>
                </a:lnTo>
                <a:lnTo>
                  <a:pt x="583" y="4063"/>
                </a:lnTo>
                <a:lnTo>
                  <a:pt x="598" y="4051"/>
                </a:lnTo>
                <a:cubicBezTo>
                  <a:pt x="938" y="3792"/>
                  <a:pt x="1160" y="3417"/>
                  <a:pt x="1224" y="2994"/>
                </a:cubicBezTo>
                <a:lnTo>
                  <a:pt x="1264" y="2727"/>
                </a:lnTo>
                <a:cubicBezTo>
                  <a:pt x="1274" y="2661"/>
                  <a:pt x="1305" y="2599"/>
                  <a:pt x="1353" y="2553"/>
                </a:cubicBezTo>
                <a:lnTo>
                  <a:pt x="1691" y="2224"/>
                </a:lnTo>
                <a:cubicBezTo>
                  <a:pt x="1742" y="2174"/>
                  <a:pt x="1809" y="2143"/>
                  <a:pt x="1880" y="2138"/>
                </a:cubicBezTo>
                <a:cubicBezTo>
                  <a:pt x="2858" y="2061"/>
                  <a:pt x="3713" y="1708"/>
                  <a:pt x="4135" y="1504"/>
                </a:cubicBezTo>
                <a:cubicBezTo>
                  <a:pt x="4320" y="1415"/>
                  <a:pt x="4466" y="1261"/>
                  <a:pt x="4545" y="1072"/>
                </a:cubicBezTo>
                <a:lnTo>
                  <a:pt x="4650" y="822"/>
                </a:lnTo>
                <a:cubicBezTo>
                  <a:pt x="4768" y="1000"/>
                  <a:pt x="4970" y="1110"/>
                  <a:pt x="5106" y="1167"/>
                </a:cubicBezTo>
                <a:cubicBezTo>
                  <a:pt x="5133" y="1178"/>
                  <a:pt x="5161" y="1184"/>
                  <a:pt x="5190" y="1184"/>
                </a:cubicBezTo>
                <a:cubicBezTo>
                  <a:pt x="5204" y="1184"/>
                  <a:pt x="5217" y="1183"/>
                  <a:pt x="5231" y="1180"/>
                </a:cubicBezTo>
                <a:lnTo>
                  <a:pt x="5032" y="1666"/>
                </a:lnTo>
                <a:close/>
                <a:moveTo>
                  <a:pt x="6143" y="544"/>
                </a:moveTo>
                <a:cubicBezTo>
                  <a:pt x="6141" y="628"/>
                  <a:pt x="6094" y="703"/>
                  <a:pt x="6020" y="742"/>
                </a:cubicBezTo>
                <a:cubicBezTo>
                  <a:pt x="5869" y="820"/>
                  <a:pt x="5651" y="911"/>
                  <a:pt x="5414" y="938"/>
                </a:cubicBezTo>
                <a:cubicBezTo>
                  <a:pt x="5421" y="885"/>
                  <a:pt x="5424" y="834"/>
                  <a:pt x="5423" y="785"/>
                </a:cubicBezTo>
                <a:cubicBezTo>
                  <a:pt x="5421" y="719"/>
                  <a:pt x="5405" y="652"/>
                  <a:pt x="5375" y="587"/>
                </a:cubicBezTo>
                <a:cubicBezTo>
                  <a:pt x="5325" y="479"/>
                  <a:pt x="5300" y="340"/>
                  <a:pt x="5289" y="251"/>
                </a:cubicBezTo>
                <a:lnTo>
                  <a:pt x="5435" y="223"/>
                </a:lnTo>
                <a:cubicBezTo>
                  <a:pt x="5475" y="215"/>
                  <a:pt x="5515" y="235"/>
                  <a:pt x="5532" y="273"/>
                </a:cubicBezTo>
                <a:lnTo>
                  <a:pt x="5555" y="324"/>
                </a:lnTo>
                <a:lnTo>
                  <a:pt x="5522" y="339"/>
                </a:lnTo>
                <a:cubicBezTo>
                  <a:pt x="5471" y="361"/>
                  <a:pt x="5448" y="420"/>
                  <a:pt x="5471" y="471"/>
                </a:cubicBezTo>
                <a:cubicBezTo>
                  <a:pt x="5487" y="508"/>
                  <a:pt x="5524" y="530"/>
                  <a:pt x="5562" y="530"/>
                </a:cubicBezTo>
                <a:cubicBezTo>
                  <a:pt x="5576" y="530"/>
                  <a:pt x="5590" y="527"/>
                  <a:pt x="5603" y="522"/>
                </a:cubicBezTo>
                <a:lnTo>
                  <a:pt x="5702" y="478"/>
                </a:lnTo>
                <a:lnTo>
                  <a:pt x="6143" y="54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black-evil-cat_12430"/>
          <p:cNvSpPr>
            <a:spLocks noChangeAspect="1"/>
          </p:cNvSpPr>
          <p:nvPr/>
        </p:nvSpPr>
        <p:spPr bwMode="auto">
          <a:xfrm>
            <a:off x="1042988" y="4222750"/>
            <a:ext cx="1008062" cy="1160463"/>
          </a:xfrm>
          <a:custGeom>
            <a:avLst/>
            <a:gdLst>
              <a:gd name="T0" fmla="*/ 2147483646 w 5988"/>
              <a:gd name="T1" fmla="*/ 2147483646 h 6901"/>
              <a:gd name="T2" fmla="*/ 2147483646 w 5988"/>
              <a:gd name="T3" fmla="*/ 2147483646 h 6901"/>
              <a:gd name="T4" fmla="*/ 2147483646 w 5988"/>
              <a:gd name="T5" fmla="*/ 2147483646 h 6901"/>
              <a:gd name="T6" fmla="*/ 2147483646 w 5988"/>
              <a:gd name="T7" fmla="*/ 2147483646 h 6901"/>
              <a:gd name="T8" fmla="*/ 2147483646 w 5988"/>
              <a:gd name="T9" fmla="*/ 2147483646 h 6901"/>
              <a:gd name="T10" fmla="*/ 2147483646 w 5988"/>
              <a:gd name="T11" fmla="*/ 2147483646 h 6901"/>
              <a:gd name="T12" fmla="*/ 2147483646 w 5988"/>
              <a:gd name="T13" fmla="*/ 2147483646 h 6901"/>
              <a:gd name="T14" fmla="*/ 2147483646 w 5988"/>
              <a:gd name="T15" fmla="*/ 2147483646 h 6901"/>
              <a:gd name="T16" fmla="*/ 2147483646 w 5988"/>
              <a:gd name="T17" fmla="*/ 2147483646 h 6901"/>
              <a:gd name="T18" fmla="*/ 2147483646 w 5988"/>
              <a:gd name="T19" fmla="*/ 0 h 6901"/>
              <a:gd name="T20" fmla="*/ 2147483646 w 5988"/>
              <a:gd name="T21" fmla="*/ 2147483646 h 6901"/>
              <a:gd name="T22" fmla="*/ 2147483646 w 5988"/>
              <a:gd name="T23" fmla="*/ 2147483646 h 6901"/>
              <a:gd name="T24" fmla="*/ 2147483646 w 5988"/>
              <a:gd name="T25" fmla="*/ 0 h 6901"/>
              <a:gd name="T26" fmla="*/ 2147483646 w 5988"/>
              <a:gd name="T27" fmla="*/ 2147483646 h 6901"/>
              <a:gd name="T28" fmla="*/ 2147483646 w 5988"/>
              <a:gd name="T29" fmla="*/ 2147483646 h 6901"/>
              <a:gd name="T30" fmla="*/ 2147483646 w 5988"/>
              <a:gd name="T31" fmla="*/ 2147483646 h 6901"/>
              <a:gd name="T32" fmla="*/ 2147483646 w 5988"/>
              <a:gd name="T33" fmla="*/ 2147483646 h 6901"/>
              <a:gd name="T34" fmla="*/ 2147483646 w 5988"/>
              <a:gd name="T35" fmla="*/ 2147483646 h 6901"/>
              <a:gd name="T36" fmla="*/ 2147483646 w 5988"/>
              <a:gd name="T37" fmla="*/ 2147483646 h 6901"/>
              <a:gd name="T38" fmla="*/ 2147483646 w 5988"/>
              <a:gd name="T39" fmla="*/ 2147483646 h 6901"/>
              <a:gd name="T40" fmla="*/ 2147483646 w 5988"/>
              <a:gd name="T41" fmla="*/ 2147483646 h 6901"/>
              <a:gd name="T42" fmla="*/ 2147483646 w 5988"/>
              <a:gd name="T43" fmla="*/ 2147483646 h 6901"/>
              <a:gd name="T44" fmla="*/ 2147483646 w 5988"/>
              <a:gd name="T45" fmla="*/ 2147483646 h 6901"/>
              <a:gd name="T46" fmla="*/ 2147483646 w 5988"/>
              <a:gd name="T47" fmla="*/ 2147483646 h 6901"/>
              <a:gd name="T48" fmla="*/ 2147483646 w 5988"/>
              <a:gd name="T49" fmla="*/ 2147483646 h 6901"/>
              <a:gd name="T50" fmla="*/ 2147483646 w 5988"/>
              <a:gd name="T51" fmla="*/ 2147483646 h 6901"/>
              <a:gd name="T52" fmla="*/ 2147483646 w 5988"/>
              <a:gd name="T53" fmla="*/ 2147483646 h 690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988" h="6901">
                <a:moveTo>
                  <a:pt x="5187" y="3675"/>
                </a:moveTo>
                <a:cubicBezTo>
                  <a:pt x="4988" y="3488"/>
                  <a:pt x="4810" y="3441"/>
                  <a:pt x="4599" y="3441"/>
                </a:cubicBezTo>
                <a:cubicBezTo>
                  <a:pt x="4599" y="3441"/>
                  <a:pt x="4514" y="3443"/>
                  <a:pt x="4582" y="3529"/>
                </a:cubicBezTo>
                <a:cubicBezTo>
                  <a:pt x="4671" y="3642"/>
                  <a:pt x="5327" y="4497"/>
                  <a:pt x="5317" y="5196"/>
                </a:cubicBezTo>
                <a:cubicBezTo>
                  <a:pt x="5305" y="6006"/>
                  <a:pt x="4503" y="5960"/>
                  <a:pt x="4503" y="5960"/>
                </a:cubicBezTo>
                <a:cubicBezTo>
                  <a:pt x="4840" y="5319"/>
                  <a:pt x="4670" y="4712"/>
                  <a:pt x="4618" y="4500"/>
                </a:cubicBezTo>
                <a:cubicBezTo>
                  <a:pt x="4518" y="4107"/>
                  <a:pt x="4323" y="3728"/>
                  <a:pt x="4029" y="3362"/>
                </a:cubicBezTo>
                <a:cubicBezTo>
                  <a:pt x="3666" y="2905"/>
                  <a:pt x="3300" y="2689"/>
                  <a:pt x="2932" y="2712"/>
                </a:cubicBezTo>
                <a:cubicBezTo>
                  <a:pt x="2774" y="2440"/>
                  <a:pt x="2634" y="2221"/>
                  <a:pt x="2511" y="2043"/>
                </a:cubicBezTo>
                <a:cubicBezTo>
                  <a:pt x="3179" y="1447"/>
                  <a:pt x="2744" y="1158"/>
                  <a:pt x="2366" y="0"/>
                </a:cubicBezTo>
                <a:cubicBezTo>
                  <a:pt x="2278" y="246"/>
                  <a:pt x="2208" y="428"/>
                  <a:pt x="2155" y="544"/>
                </a:cubicBezTo>
                <a:cubicBezTo>
                  <a:pt x="1888" y="511"/>
                  <a:pt x="1294" y="511"/>
                  <a:pt x="1027" y="544"/>
                </a:cubicBezTo>
                <a:cubicBezTo>
                  <a:pt x="974" y="428"/>
                  <a:pt x="904" y="246"/>
                  <a:pt x="816" y="0"/>
                </a:cubicBezTo>
                <a:cubicBezTo>
                  <a:pt x="436" y="1162"/>
                  <a:pt x="0" y="1441"/>
                  <a:pt x="676" y="2041"/>
                </a:cubicBezTo>
                <a:cubicBezTo>
                  <a:pt x="748" y="3403"/>
                  <a:pt x="1029" y="3766"/>
                  <a:pt x="1483" y="4424"/>
                </a:cubicBezTo>
                <a:cubicBezTo>
                  <a:pt x="1857" y="4965"/>
                  <a:pt x="1764" y="5158"/>
                  <a:pt x="1940" y="5907"/>
                </a:cubicBezTo>
                <a:cubicBezTo>
                  <a:pt x="611" y="6745"/>
                  <a:pt x="2864" y="6424"/>
                  <a:pt x="3213" y="6406"/>
                </a:cubicBezTo>
                <a:cubicBezTo>
                  <a:pt x="4113" y="6363"/>
                  <a:pt x="5988" y="6901"/>
                  <a:pt x="5839" y="4986"/>
                </a:cubicBezTo>
                <a:cubicBezTo>
                  <a:pt x="5796" y="4431"/>
                  <a:pt x="5545" y="4015"/>
                  <a:pt x="5187" y="3675"/>
                </a:cubicBezTo>
                <a:close/>
                <a:moveTo>
                  <a:pt x="1102" y="1268"/>
                </a:moveTo>
                <a:cubicBezTo>
                  <a:pt x="691" y="1237"/>
                  <a:pt x="749" y="1007"/>
                  <a:pt x="953" y="1014"/>
                </a:cubicBezTo>
                <a:cubicBezTo>
                  <a:pt x="1069" y="1018"/>
                  <a:pt x="1213" y="1099"/>
                  <a:pt x="1313" y="1268"/>
                </a:cubicBezTo>
                <a:lnTo>
                  <a:pt x="1102" y="1268"/>
                </a:lnTo>
                <a:close/>
                <a:moveTo>
                  <a:pt x="2077" y="1268"/>
                </a:moveTo>
                <a:lnTo>
                  <a:pt x="1866" y="1268"/>
                </a:lnTo>
                <a:cubicBezTo>
                  <a:pt x="1966" y="1099"/>
                  <a:pt x="2110" y="1018"/>
                  <a:pt x="2226" y="1014"/>
                </a:cubicBezTo>
                <a:cubicBezTo>
                  <a:pt x="2430" y="1007"/>
                  <a:pt x="2489" y="1237"/>
                  <a:pt x="2077" y="126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 bwMode="auto">
          <a:xfrm>
            <a:off x="2628900" y="2231926"/>
            <a:ext cx="1943100" cy="550862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0"/>
            <a:bevelB w="63500"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特异性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5508104" y="2231926"/>
            <a:ext cx="1943100" cy="550862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0"/>
            <a:bevelB w="63500"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敏感性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2556892" y="4437112"/>
            <a:ext cx="1943100" cy="5492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0"/>
            <a:bevelB w="63500"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93.2%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7"/>
          <p:cNvGrpSpPr/>
          <p:nvPr/>
        </p:nvGrpSpPr>
        <p:grpSpPr>
          <a:xfrm>
            <a:off x="2555776" y="2998688"/>
            <a:ext cx="4894312" cy="549275"/>
            <a:chOff x="2628900" y="3861048"/>
            <a:chExt cx="4894312" cy="549275"/>
          </a:xfrm>
          <a:solidFill>
            <a:schemeClr val="accent5">
              <a:lumMod val="75000"/>
            </a:schemeClr>
          </a:solidFill>
        </p:grpSpPr>
        <p:sp>
          <p:nvSpPr>
            <p:cNvPr id="14" name="圆角矩形 13"/>
            <p:cNvSpPr/>
            <p:nvPr/>
          </p:nvSpPr>
          <p:spPr bwMode="auto">
            <a:xfrm>
              <a:off x="2628900" y="3861048"/>
              <a:ext cx="1943100" cy="549275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63500"/>
              <a:bevelB w="63500"/>
            </a:sp3d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89.5%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5580112" y="3861048"/>
              <a:ext cx="1943100" cy="549275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63500"/>
              <a:bevelB w="63500"/>
            </a:sp3d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圆角矩形 16"/>
          <p:cNvSpPr/>
          <p:nvPr/>
        </p:nvSpPr>
        <p:spPr bwMode="auto">
          <a:xfrm>
            <a:off x="5508104" y="4437112"/>
            <a:ext cx="1943100" cy="5492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0"/>
            <a:bevelB w="63500"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66.7%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3" name="TextBox 17"/>
          <p:cNvSpPr txBox="1">
            <a:spLocks noChangeArrowheads="1"/>
          </p:cNvSpPr>
          <p:nvPr/>
        </p:nvSpPr>
        <p:spPr bwMode="auto">
          <a:xfrm>
            <a:off x="1979613" y="3719513"/>
            <a:ext cx="6477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</a:rPr>
              <a:t>狗</a:t>
            </a:r>
          </a:p>
        </p:txBody>
      </p:sp>
      <p:sp>
        <p:nvSpPr>
          <p:cNvPr id="23574" name="TextBox 18"/>
          <p:cNvSpPr txBox="1">
            <a:spLocks noChangeArrowheads="1"/>
          </p:cNvSpPr>
          <p:nvPr/>
        </p:nvSpPr>
        <p:spPr bwMode="auto">
          <a:xfrm>
            <a:off x="1908175" y="5014913"/>
            <a:ext cx="6477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</a:rPr>
              <a:t>猫</a:t>
            </a:r>
          </a:p>
        </p:txBody>
      </p:sp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2555875" y="3646488"/>
            <a:ext cx="4894263" cy="549275"/>
            <a:chOff x="2628900" y="3861048"/>
            <a:chExt cx="4894312" cy="549275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2628900" y="3861048"/>
              <a:ext cx="1943100" cy="5492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63500"/>
              <a:bevelB w="63500"/>
            </a:sp3d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78.0%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5580112" y="3861048"/>
              <a:ext cx="1943100" cy="5492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63500"/>
              <a:bevelB w="63500"/>
            </a:sp3d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93%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圆角矩形 22"/>
          <p:cNvSpPr/>
          <p:nvPr/>
        </p:nvSpPr>
        <p:spPr bwMode="auto">
          <a:xfrm>
            <a:off x="5508104" y="5085184"/>
            <a:ext cx="1943100" cy="549275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0"/>
            <a:bevelB w="63500"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79.0%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2556000" y="5085184"/>
            <a:ext cx="1943100" cy="549275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63500"/>
            <a:bevelB w="63500"/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80.0%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29"/>
          <p:cNvGrpSpPr>
            <a:grpSpLocks/>
          </p:cNvGrpSpPr>
          <p:nvPr/>
        </p:nvGrpSpPr>
        <p:grpSpPr bwMode="auto">
          <a:xfrm>
            <a:off x="2555875" y="4365625"/>
            <a:ext cx="6337300" cy="1304925"/>
            <a:chOff x="2483768" y="2924944"/>
            <a:chExt cx="6336704" cy="1305128"/>
          </a:xfrm>
        </p:grpSpPr>
        <p:sp>
          <p:nvSpPr>
            <p:cNvPr id="25" name="矩形 24"/>
            <p:cNvSpPr/>
            <p:nvPr/>
          </p:nvSpPr>
          <p:spPr bwMode="auto">
            <a:xfrm>
              <a:off x="2483768" y="2924944"/>
              <a:ext cx="5831926" cy="647801"/>
            </a:xfrm>
            <a:prstGeom prst="rect">
              <a:avLst/>
            </a:prstGeom>
            <a:solidFill>
              <a:schemeClr val="accent5">
                <a:lumMod val="75000"/>
                <a:alpha val="20000"/>
              </a:schemeClr>
            </a:solidFill>
            <a:ln w="19050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3589" name="矩形 26"/>
            <p:cNvSpPr>
              <a:spLocks noChangeArrowheads="1"/>
            </p:cNvSpPr>
            <p:nvPr/>
          </p:nvSpPr>
          <p:spPr bwMode="auto">
            <a:xfrm>
              <a:off x="2484000" y="3582000"/>
              <a:ext cx="5832648" cy="648072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 w="19050" algn="ctr">
              <a:noFill/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12505" y="3028148"/>
              <a:ext cx="1007967" cy="36994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</a:rPr>
                <a:t>富士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12505" y="3717230"/>
              <a:ext cx="1007967" cy="36835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I</a:t>
              </a:r>
              <a:r>
                <a:rPr lang="zh-CN" altLang="en-US" dirty="0">
                  <a:solidFill>
                    <a:schemeClr val="bg1"/>
                  </a:solidFill>
                </a:rPr>
                <a:t>公司</a:t>
              </a:r>
            </a:p>
          </p:txBody>
        </p:sp>
      </p:grpSp>
      <p:grpSp>
        <p:nvGrpSpPr>
          <p:cNvPr id="5" name="组合 31"/>
          <p:cNvGrpSpPr>
            <a:grpSpLocks/>
          </p:cNvGrpSpPr>
          <p:nvPr/>
        </p:nvGrpSpPr>
        <p:grpSpPr bwMode="auto">
          <a:xfrm>
            <a:off x="2555875" y="2924175"/>
            <a:ext cx="6337300" cy="1306513"/>
            <a:chOff x="2483768" y="2924944"/>
            <a:chExt cx="6336704" cy="1305128"/>
          </a:xfrm>
        </p:grpSpPr>
        <p:sp>
          <p:nvSpPr>
            <p:cNvPr id="33" name="矩形 32"/>
            <p:cNvSpPr/>
            <p:nvPr/>
          </p:nvSpPr>
          <p:spPr bwMode="auto">
            <a:xfrm>
              <a:off x="2483768" y="2924944"/>
              <a:ext cx="5831926" cy="648600"/>
            </a:xfrm>
            <a:prstGeom prst="rect">
              <a:avLst/>
            </a:prstGeom>
            <a:solidFill>
              <a:schemeClr val="accent5">
                <a:lumMod val="75000"/>
                <a:alpha val="20000"/>
              </a:schemeClr>
            </a:solidFill>
            <a:ln w="19050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3585" name="矩形 33"/>
            <p:cNvSpPr>
              <a:spLocks noChangeArrowheads="1"/>
            </p:cNvSpPr>
            <p:nvPr/>
          </p:nvSpPr>
          <p:spPr bwMode="auto">
            <a:xfrm>
              <a:off x="2484000" y="3582000"/>
              <a:ext cx="5832648" cy="648072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 w="19050" algn="ctr">
              <a:noFill/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12505" y="3028023"/>
              <a:ext cx="1007967" cy="36949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</a:rPr>
                <a:t>富士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12505" y="3716267"/>
              <a:ext cx="1007967" cy="36949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I</a:t>
              </a:r>
              <a:r>
                <a:rPr lang="zh-CN" altLang="en-US" dirty="0">
                  <a:solidFill>
                    <a:schemeClr val="bg1"/>
                  </a:solidFill>
                </a:rPr>
                <a:t>公司</a:t>
              </a:r>
            </a:p>
          </p:txBody>
        </p:sp>
      </p:grpSp>
    </p:spTree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21.6|39"/>
</p:tagLst>
</file>

<file path=ppt/theme/theme1.xml><?xml version="1.0" encoding="utf-8"?>
<a:theme xmlns:a="http://schemas.openxmlformats.org/drawingml/2006/main" name="绿色富士背景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zh-CN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UI 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zh-CN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UI Gothic" panose="020B0600070205080204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绿色富士背景</Template>
  <TotalTime>269</TotalTime>
  <Words>1160</Words>
  <Application>Microsoft Office PowerPoint</Application>
  <PresentationFormat>全屏显示(4:3)</PresentationFormat>
  <Paragraphs>243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Meiryo</vt:lpstr>
      <vt:lpstr>Microsoft Yahei</vt:lpstr>
      <vt:lpstr>ＭＳ Ｐゴシック</vt:lpstr>
      <vt:lpstr>ＭＳ Ｐゴシック</vt:lpstr>
      <vt:lpstr>MS UI Gothic</vt:lpstr>
      <vt:lpstr>宋体</vt:lpstr>
      <vt:lpstr>微软雅黑</vt:lpstr>
      <vt:lpstr>微软雅黑 Light</vt:lpstr>
      <vt:lpstr>Arial</vt:lpstr>
      <vt:lpstr>Arial Narrow Bold</vt:lpstr>
      <vt:lpstr>Calibri</vt:lpstr>
      <vt:lpstr>Times New Roman</vt:lpstr>
      <vt:lpstr>Trebuchet MS</vt:lpstr>
      <vt:lpstr>Wingdings</vt:lpstr>
      <vt:lpstr>Wingdings 3</vt:lpstr>
      <vt:lpstr>绿色富士背景</vt:lpstr>
      <vt:lpstr>富士特色项目 胰腺特异性脂肪酶Lip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富士特色项目 胰腺特异性脂肪酶Lip</dc:title>
  <dc:creator>Mao Shunlu</dc:creator>
  <cp:lastModifiedBy>cd hiera</cp:lastModifiedBy>
  <cp:revision>16</cp:revision>
  <dcterms:created xsi:type="dcterms:W3CDTF">2018-02-23T02:42:13Z</dcterms:created>
  <dcterms:modified xsi:type="dcterms:W3CDTF">2018-05-30T05:22:26Z</dcterms:modified>
</cp:coreProperties>
</file>