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4"/>
  </p:sldMasterIdLst>
  <p:notesMasterIdLst>
    <p:notesMasterId r:id="rId31"/>
  </p:notesMasterIdLst>
  <p:handoutMasterIdLst>
    <p:handoutMasterId r:id="rId32"/>
  </p:handoutMasterIdLst>
  <p:sldIdLst>
    <p:sldId id="564" r:id="rId5"/>
    <p:sldId id="457" r:id="rId6"/>
    <p:sldId id="458" r:id="rId7"/>
    <p:sldId id="456" r:id="rId8"/>
    <p:sldId id="473" r:id="rId9"/>
    <p:sldId id="557" r:id="rId10"/>
    <p:sldId id="560" r:id="rId11"/>
    <p:sldId id="558" r:id="rId12"/>
    <p:sldId id="559" r:id="rId13"/>
    <p:sldId id="482" r:id="rId14"/>
    <p:sldId id="562" r:id="rId15"/>
    <p:sldId id="491" r:id="rId16"/>
    <p:sldId id="505" r:id="rId17"/>
    <p:sldId id="566" r:id="rId18"/>
    <p:sldId id="577" r:id="rId19"/>
    <p:sldId id="578" r:id="rId20"/>
    <p:sldId id="565" r:id="rId21"/>
    <p:sldId id="567" r:id="rId22"/>
    <p:sldId id="568" r:id="rId23"/>
    <p:sldId id="548" r:id="rId24"/>
    <p:sldId id="549" r:id="rId25"/>
    <p:sldId id="500" r:id="rId26"/>
    <p:sldId id="484" r:id="rId27"/>
    <p:sldId id="555" r:id="rId28"/>
    <p:sldId id="547" r:id="rId29"/>
    <p:sldId id="576" r:id="rId3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Franklin Gothic Book" charset="0"/>
        <a:ea typeface="ヒラギノ角ゴ Pro W6" charset="0"/>
        <a:cs typeface="ヒラギノ角ゴ Pro W6" charset="0"/>
      </a:defRPr>
    </a:lvl1pPr>
    <a:lvl2pPr marL="457200" algn="l" rtl="0" fontAlgn="base">
      <a:spcBef>
        <a:spcPct val="0"/>
      </a:spcBef>
      <a:spcAft>
        <a:spcPct val="0"/>
      </a:spcAft>
      <a:defRPr kumimoji="1" kern="1200">
        <a:solidFill>
          <a:schemeClr val="tx1"/>
        </a:solidFill>
        <a:latin typeface="Franklin Gothic Book" charset="0"/>
        <a:ea typeface="ヒラギノ角ゴ Pro W6" charset="0"/>
        <a:cs typeface="ヒラギノ角ゴ Pro W6" charset="0"/>
      </a:defRPr>
    </a:lvl2pPr>
    <a:lvl3pPr marL="914400" algn="l" rtl="0" fontAlgn="base">
      <a:spcBef>
        <a:spcPct val="0"/>
      </a:spcBef>
      <a:spcAft>
        <a:spcPct val="0"/>
      </a:spcAft>
      <a:defRPr kumimoji="1" kern="1200">
        <a:solidFill>
          <a:schemeClr val="tx1"/>
        </a:solidFill>
        <a:latin typeface="Franklin Gothic Book" charset="0"/>
        <a:ea typeface="ヒラギノ角ゴ Pro W6" charset="0"/>
        <a:cs typeface="ヒラギノ角ゴ Pro W6" charset="0"/>
      </a:defRPr>
    </a:lvl3pPr>
    <a:lvl4pPr marL="1371600" algn="l" rtl="0" fontAlgn="base">
      <a:spcBef>
        <a:spcPct val="0"/>
      </a:spcBef>
      <a:spcAft>
        <a:spcPct val="0"/>
      </a:spcAft>
      <a:defRPr kumimoji="1" kern="1200">
        <a:solidFill>
          <a:schemeClr val="tx1"/>
        </a:solidFill>
        <a:latin typeface="Franklin Gothic Book" charset="0"/>
        <a:ea typeface="ヒラギノ角ゴ Pro W6" charset="0"/>
        <a:cs typeface="ヒラギノ角ゴ Pro W6" charset="0"/>
      </a:defRPr>
    </a:lvl4pPr>
    <a:lvl5pPr marL="1828800" algn="l" rtl="0" fontAlgn="base">
      <a:spcBef>
        <a:spcPct val="0"/>
      </a:spcBef>
      <a:spcAft>
        <a:spcPct val="0"/>
      </a:spcAft>
      <a:defRPr kumimoji="1" kern="1200">
        <a:solidFill>
          <a:schemeClr val="tx1"/>
        </a:solidFill>
        <a:latin typeface="Franklin Gothic Book" charset="0"/>
        <a:ea typeface="ヒラギノ角ゴ Pro W6" charset="0"/>
        <a:cs typeface="ヒラギノ角ゴ Pro W6" charset="0"/>
      </a:defRPr>
    </a:lvl5pPr>
    <a:lvl6pPr marL="2286000" algn="l" defTabSz="457200" rtl="0" eaLnBrk="1" latinLnBrk="0" hangingPunct="1">
      <a:defRPr kumimoji="1" kern="1200">
        <a:solidFill>
          <a:schemeClr val="tx1"/>
        </a:solidFill>
        <a:latin typeface="Franklin Gothic Book" charset="0"/>
        <a:ea typeface="ヒラギノ角ゴ Pro W6" charset="0"/>
        <a:cs typeface="ヒラギノ角ゴ Pro W6" charset="0"/>
      </a:defRPr>
    </a:lvl6pPr>
    <a:lvl7pPr marL="2743200" algn="l" defTabSz="457200" rtl="0" eaLnBrk="1" latinLnBrk="0" hangingPunct="1">
      <a:defRPr kumimoji="1" kern="1200">
        <a:solidFill>
          <a:schemeClr val="tx1"/>
        </a:solidFill>
        <a:latin typeface="Franklin Gothic Book" charset="0"/>
        <a:ea typeface="ヒラギノ角ゴ Pro W6" charset="0"/>
        <a:cs typeface="ヒラギノ角ゴ Pro W6" charset="0"/>
      </a:defRPr>
    </a:lvl7pPr>
    <a:lvl8pPr marL="3200400" algn="l" defTabSz="457200" rtl="0" eaLnBrk="1" latinLnBrk="0" hangingPunct="1">
      <a:defRPr kumimoji="1" kern="1200">
        <a:solidFill>
          <a:schemeClr val="tx1"/>
        </a:solidFill>
        <a:latin typeface="Franklin Gothic Book" charset="0"/>
        <a:ea typeface="ヒラギノ角ゴ Pro W6" charset="0"/>
        <a:cs typeface="ヒラギノ角ゴ Pro W6" charset="0"/>
      </a:defRPr>
    </a:lvl8pPr>
    <a:lvl9pPr marL="3657600" algn="l" defTabSz="457200" rtl="0" eaLnBrk="1" latinLnBrk="0" hangingPunct="1">
      <a:defRPr kumimoji="1" kern="1200">
        <a:solidFill>
          <a:schemeClr val="tx1"/>
        </a:solidFill>
        <a:latin typeface="Franklin Gothic Book" charset="0"/>
        <a:ea typeface="ヒラギノ角ゴ Pro W6" charset="0"/>
        <a:cs typeface="ヒラギノ角ゴ Pro W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00FF00"/>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テーマ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中間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間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中間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034E78-7F5D-4C2E-B375-FC64B27BC917}" styleName="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濃色 2 - アクセント 3/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濃色 2 - アクセント 5/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中間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中間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autoAdjust="0"/>
    <p:restoredTop sz="98980" autoAdjust="0"/>
  </p:normalViewPr>
  <p:slideViewPr>
    <p:cSldViewPr>
      <p:cViewPr varScale="1">
        <p:scale>
          <a:sx n="104" d="100"/>
          <a:sy n="104" d="100"/>
        </p:scale>
        <p:origin x="108" y="2754"/>
      </p:cViewPr>
      <p:guideLst>
        <p:guide orient="horz" pos="2160"/>
        <p:guide pos="2880"/>
      </p:guideLst>
    </p:cSldViewPr>
  </p:slideViewPr>
  <p:outlineViewPr>
    <p:cViewPr>
      <p:scale>
        <a:sx n="33" d="100"/>
        <a:sy n="33" d="100"/>
      </p:scale>
      <p:origin x="0" y="16568"/>
    </p:cViewPr>
  </p:outlineViewPr>
  <p:notesTextViewPr>
    <p:cViewPr>
      <p:scale>
        <a:sx n="100" d="100"/>
        <a:sy n="100" d="100"/>
      </p:scale>
      <p:origin x="0" y="0"/>
    </p:cViewPr>
  </p:notesTextViewPr>
  <p:sorterViewPr>
    <p:cViewPr>
      <p:scale>
        <a:sx n="75" d="100"/>
        <a:sy n="75" d="100"/>
      </p:scale>
      <p:origin x="0" y="2964"/>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Asami\Desktop\HMGB1sp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0.21234624724237042"/>
          <c:y val="6.2984712996519684E-2"/>
          <c:w val="0.75155279503105366"/>
          <c:h val="0.713450292397661"/>
        </c:manualLayout>
      </c:layout>
      <c:lineChart>
        <c:grouping val="standard"/>
        <c:varyColors val="0"/>
        <c:ser>
          <c:idx val="0"/>
          <c:order val="0"/>
          <c:tx>
            <c:v>WBC</c:v>
          </c:tx>
          <c:spPr>
            <a:ln>
              <a:solidFill>
                <a:schemeClr val="accent1">
                  <a:lumMod val="75000"/>
                </a:schemeClr>
              </a:solidFill>
            </a:ln>
          </c:spPr>
          <c:marker>
            <c:spPr>
              <a:solidFill>
                <a:srgbClr val="CCFFCC"/>
              </a:solidFill>
              <a:ln>
                <a:solidFill>
                  <a:schemeClr val="accent5">
                    <a:lumMod val="50000"/>
                  </a:schemeClr>
                </a:solidFill>
              </a:ln>
            </c:spPr>
          </c:marker>
          <c:val>
            <c:numRef>
              <c:f>Sheet1!$B$1:$B$8</c:f>
              <c:numCache>
                <c:formatCode>General</c:formatCode>
                <c:ptCount val="8"/>
                <c:pt idx="0">
                  <c:v>1</c:v>
                </c:pt>
                <c:pt idx="1">
                  <c:v>2.1</c:v>
                </c:pt>
                <c:pt idx="2">
                  <c:v>3.9</c:v>
                </c:pt>
                <c:pt idx="3">
                  <c:v>3.3</c:v>
                </c:pt>
                <c:pt idx="4">
                  <c:v>2.8</c:v>
                </c:pt>
                <c:pt idx="5">
                  <c:v>2.1</c:v>
                </c:pt>
                <c:pt idx="6">
                  <c:v>1.9000000000000001</c:v>
                </c:pt>
                <c:pt idx="7">
                  <c:v>1.7</c:v>
                </c:pt>
              </c:numCache>
            </c:numRef>
          </c:val>
          <c:smooth val="0"/>
          <c:extLst>
            <c:ext xmlns:c16="http://schemas.microsoft.com/office/drawing/2014/chart" uri="{C3380CC4-5D6E-409C-BE32-E72D297353CC}">
              <c16:uniqueId val="{00000000-A028-44F7-817B-31AC0129AB9E}"/>
            </c:ext>
          </c:extLst>
        </c:ser>
        <c:ser>
          <c:idx val="1"/>
          <c:order val="1"/>
          <c:tx>
            <c:v>CRP</c:v>
          </c:tx>
          <c:spPr>
            <a:ln>
              <a:solidFill>
                <a:srgbClr val="FF0000"/>
              </a:solidFill>
            </a:ln>
          </c:spPr>
          <c:marker>
            <c:spPr>
              <a:solidFill>
                <a:srgbClr val="FFFF00"/>
              </a:solidFill>
              <a:ln>
                <a:solidFill>
                  <a:srgbClr val="FF0000"/>
                </a:solidFill>
              </a:ln>
            </c:spPr>
          </c:marker>
          <c:val>
            <c:numRef>
              <c:f>Sheet1!$C$1:$C$8</c:f>
              <c:numCache>
                <c:formatCode>General</c:formatCode>
                <c:ptCount val="8"/>
                <c:pt idx="0">
                  <c:v>0.2</c:v>
                </c:pt>
                <c:pt idx="1">
                  <c:v>6.4</c:v>
                </c:pt>
                <c:pt idx="2">
                  <c:v>4</c:v>
                </c:pt>
                <c:pt idx="3">
                  <c:v>3.8</c:v>
                </c:pt>
                <c:pt idx="4">
                  <c:v>2.1</c:v>
                </c:pt>
                <c:pt idx="5">
                  <c:v>1.8</c:v>
                </c:pt>
                <c:pt idx="6">
                  <c:v>0.9</c:v>
                </c:pt>
                <c:pt idx="7">
                  <c:v>0.5</c:v>
                </c:pt>
              </c:numCache>
            </c:numRef>
          </c:val>
          <c:smooth val="0"/>
          <c:extLst>
            <c:ext xmlns:c16="http://schemas.microsoft.com/office/drawing/2014/chart" uri="{C3380CC4-5D6E-409C-BE32-E72D297353CC}">
              <c16:uniqueId val="{00000001-A028-44F7-817B-31AC0129AB9E}"/>
            </c:ext>
          </c:extLst>
        </c:ser>
        <c:dLbls>
          <c:showLegendKey val="0"/>
          <c:showVal val="0"/>
          <c:showCatName val="0"/>
          <c:showSerName val="0"/>
          <c:showPercent val="0"/>
          <c:showBubbleSize val="0"/>
        </c:dLbls>
        <c:marker val="1"/>
        <c:smooth val="0"/>
        <c:axId val="48797184"/>
        <c:axId val="48799104"/>
      </c:lineChart>
      <c:catAx>
        <c:axId val="48797184"/>
        <c:scaling>
          <c:orientation val="minMax"/>
        </c:scaling>
        <c:delete val="0"/>
        <c:axPos val="b"/>
        <c:numFmt formatCode="General" sourceLinked="1"/>
        <c:majorTickMark val="in"/>
        <c:minorTickMark val="none"/>
        <c:tickLblPos val="nextTo"/>
        <c:txPr>
          <a:bodyPr rot="0" vert="horz"/>
          <a:lstStyle/>
          <a:p>
            <a:pPr>
              <a:defRPr/>
            </a:pPr>
            <a:endParaRPr lang="zh-CN"/>
          </a:p>
        </c:txPr>
        <c:crossAx val="48799104"/>
        <c:crosses val="autoZero"/>
        <c:auto val="1"/>
        <c:lblAlgn val="ctr"/>
        <c:lblOffset val="100"/>
        <c:tickLblSkip val="1"/>
        <c:tickMarkSkip val="1"/>
        <c:noMultiLvlLbl val="0"/>
      </c:catAx>
      <c:valAx>
        <c:axId val="48799104"/>
        <c:scaling>
          <c:orientation val="minMax"/>
        </c:scaling>
        <c:delete val="0"/>
        <c:axPos val="l"/>
        <c:majorGridlines/>
        <c:numFmt formatCode="General" sourceLinked="1"/>
        <c:majorTickMark val="in"/>
        <c:minorTickMark val="none"/>
        <c:tickLblPos val="nextTo"/>
        <c:txPr>
          <a:bodyPr rot="0" vert="horz"/>
          <a:lstStyle/>
          <a:p>
            <a:pPr>
              <a:defRPr/>
            </a:pPr>
            <a:endParaRPr lang="zh-CN"/>
          </a:p>
        </c:txPr>
        <c:crossAx val="48797184"/>
        <c:crosses val="autoZero"/>
        <c:crossBetween val="between"/>
      </c:valAx>
      <c:spPr>
        <a:solidFill>
          <a:schemeClr val="bg1">
            <a:lumMod val="85000"/>
            <a:lumOff val="15000"/>
          </a:schemeClr>
        </a:solidFill>
      </c:spPr>
    </c:plotArea>
    <c:plotVisOnly val="1"/>
    <c:dispBlanksAs val="gap"/>
    <c:showDLblsOverMax val="0"/>
  </c:chart>
  <c:spPr>
    <a:noFill/>
  </c:spPr>
  <c:txPr>
    <a:bodyPr/>
    <a:lstStyle/>
    <a:p>
      <a:pPr>
        <a:defRPr sz="1800" baseline="0">
          <a:solidFill>
            <a:schemeClr val="accent5">
              <a:lumMod val="50000"/>
            </a:schemeClr>
          </a:solidFill>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lineChart>
        <c:grouping val="standard"/>
        <c:varyColors val="0"/>
        <c:ser>
          <c:idx val="0"/>
          <c:order val="0"/>
          <c:tx>
            <c:strRef>
              <c:f>Sheet2!$G$12</c:f>
              <c:strCache>
                <c:ptCount val="1"/>
                <c:pt idx="0">
                  <c:v>HMGB1</c:v>
                </c:pt>
              </c:strCache>
            </c:strRef>
          </c:tx>
          <c:spPr>
            <a:ln>
              <a:solidFill>
                <a:schemeClr val="accent1">
                  <a:lumMod val="75000"/>
                </a:schemeClr>
              </a:solidFill>
            </a:ln>
          </c:spPr>
          <c:marker>
            <c:spPr>
              <a:solidFill>
                <a:srgbClr val="CCFFCC"/>
              </a:solidFill>
              <a:ln>
                <a:solidFill>
                  <a:srgbClr val="CCFFCC"/>
                </a:solidFill>
              </a:ln>
            </c:spPr>
          </c:marker>
          <c:errBars>
            <c:errDir val="y"/>
            <c:errBarType val="both"/>
            <c:errValType val="cust"/>
            <c:noEndCap val="0"/>
            <c:plus>
              <c:numRef>
                <c:f>Sheet2!$L$2:$L$11</c:f>
                <c:numCache>
                  <c:formatCode>General</c:formatCode>
                  <c:ptCount val="10"/>
                  <c:pt idx="0">
                    <c:v>1.271930921255455</c:v>
                  </c:pt>
                  <c:pt idx="1">
                    <c:v>5.817832152728375</c:v>
                  </c:pt>
                  <c:pt idx="2">
                    <c:v>5.7479964135327624</c:v>
                  </c:pt>
                  <c:pt idx="3">
                    <c:v>2.615570464160931</c:v>
                  </c:pt>
                  <c:pt idx="4">
                    <c:v>2.7580894006877288</c:v>
                  </c:pt>
                  <c:pt idx="5">
                    <c:v>6.9178778709560058</c:v>
                  </c:pt>
                  <c:pt idx="6">
                    <c:v>9.6069695929749468</c:v>
                  </c:pt>
                  <c:pt idx="7">
                    <c:v>10.195565110840462</c:v>
                  </c:pt>
                  <c:pt idx="8">
                    <c:v>5.3213910226100234</c:v>
                  </c:pt>
                  <c:pt idx="9">
                    <c:v>0.54512431951442464</c:v>
                  </c:pt>
                </c:numCache>
              </c:numRef>
            </c:plus>
            <c:minus>
              <c:numRef>
                <c:f>Sheet2!$L$2:$L$11</c:f>
                <c:numCache>
                  <c:formatCode>General</c:formatCode>
                  <c:ptCount val="10"/>
                  <c:pt idx="0">
                    <c:v>1.271930921255455</c:v>
                  </c:pt>
                  <c:pt idx="1">
                    <c:v>5.817832152728375</c:v>
                  </c:pt>
                  <c:pt idx="2">
                    <c:v>5.7479964135327624</c:v>
                  </c:pt>
                  <c:pt idx="3">
                    <c:v>2.615570464160931</c:v>
                  </c:pt>
                  <c:pt idx="4">
                    <c:v>2.7580894006877288</c:v>
                  </c:pt>
                  <c:pt idx="5">
                    <c:v>6.9178778709560058</c:v>
                  </c:pt>
                  <c:pt idx="6">
                    <c:v>9.6069695929749468</c:v>
                  </c:pt>
                  <c:pt idx="7">
                    <c:v>10.195565110840462</c:v>
                  </c:pt>
                  <c:pt idx="8">
                    <c:v>5.3213910226100234</c:v>
                  </c:pt>
                  <c:pt idx="9">
                    <c:v>0.54512431951442464</c:v>
                  </c:pt>
                </c:numCache>
              </c:numRef>
            </c:minus>
          </c:errBars>
          <c:cat>
            <c:numRef>
              <c:f>Sheet2!$F$13:$F$22</c:f>
              <c:numCache>
                <c:formatCode>General</c:formatCode>
                <c:ptCount val="10"/>
                <c:pt idx="0">
                  <c:v>0</c:v>
                </c:pt>
                <c:pt idx="1">
                  <c:v>2</c:v>
                </c:pt>
                <c:pt idx="2">
                  <c:v>6</c:v>
                </c:pt>
                <c:pt idx="3">
                  <c:v>12</c:v>
                </c:pt>
                <c:pt idx="4">
                  <c:v>24</c:v>
                </c:pt>
                <c:pt idx="5">
                  <c:v>36</c:v>
                </c:pt>
                <c:pt idx="6">
                  <c:v>48</c:v>
                </c:pt>
                <c:pt idx="7">
                  <c:v>72</c:v>
                </c:pt>
                <c:pt idx="8">
                  <c:v>96</c:v>
                </c:pt>
                <c:pt idx="9">
                  <c:v>120</c:v>
                </c:pt>
              </c:numCache>
            </c:numRef>
          </c:cat>
          <c:val>
            <c:numRef>
              <c:f>Sheet2!$G$13:$G$22</c:f>
              <c:numCache>
                <c:formatCode>General</c:formatCode>
                <c:ptCount val="10"/>
                <c:pt idx="0">
                  <c:v>1.6594652499999998</c:v>
                </c:pt>
                <c:pt idx="1">
                  <c:v>6.3734526249999988</c:v>
                </c:pt>
                <c:pt idx="2">
                  <c:v>4.4203235000000003</c:v>
                </c:pt>
                <c:pt idx="3">
                  <c:v>10.5215079075</c:v>
                </c:pt>
                <c:pt idx="4">
                  <c:v>3.0622434999999668</c:v>
                </c:pt>
                <c:pt idx="5">
                  <c:v>7.1455243749999049</c:v>
                </c:pt>
                <c:pt idx="6">
                  <c:v>14.333403625000004</c:v>
                </c:pt>
                <c:pt idx="7">
                  <c:v>38.74344</c:v>
                </c:pt>
                <c:pt idx="8">
                  <c:v>13.126361875000001</c:v>
                </c:pt>
                <c:pt idx="9">
                  <c:v>1.806267625</c:v>
                </c:pt>
              </c:numCache>
            </c:numRef>
          </c:val>
          <c:smooth val="0"/>
          <c:extLst>
            <c:ext xmlns:c16="http://schemas.microsoft.com/office/drawing/2014/chart" uri="{C3380CC4-5D6E-409C-BE32-E72D297353CC}">
              <c16:uniqueId val="{00000000-B521-4E49-9472-369BDA8F87EC}"/>
            </c:ext>
          </c:extLst>
        </c:ser>
        <c:dLbls>
          <c:showLegendKey val="0"/>
          <c:showVal val="0"/>
          <c:showCatName val="0"/>
          <c:showSerName val="0"/>
          <c:showPercent val="0"/>
          <c:showBubbleSize val="0"/>
        </c:dLbls>
        <c:marker val="1"/>
        <c:smooth val="0"/>
        <c:axId val="51781632"/>
        <c:axId val="51783168"/>
      </c:lineChart>
      <c:lineChart>
        <c:grouping val="standard"/>
        <c:varyColors val="0"/>
        <c:ser>
          <c:idx val="1"/>
          <c:order val="1"/>
          <c:tx>
            <c:strRef>
              <c:f>Sheet2!$H$12</c:f>
              <c:strCache>
                <c:ptCount val="1"/>
                <c:pt idx="0">
                  <c:v>CRP</c:v>
                </c:pt>
              </c:strCache>
            </c:strRef>
          </c:tx>
          <c:spPr>
            <a:ln>
              <a:solidFill>
                <a:srgbClr val="FF0000"/>
              </a:solidFill>
            </a:ln>
            <a:effectLst/>
          </c:spPr>
          <c:marker>
            <c:spPr>
              <a:solidFill>
                <a:srgbClr val="FFFF00"/>
              </a:solidFill>
              <a:ln w="19050">
                <a:solidFill>
                  <a:srgbClr val="FF0000"/>
                </a:solidFill>
              </a:ln>
              <a:effectLst/>
            </c:spPr>
          </c:marker>
          <c:errBars>
            <c:errDir val="y"/>
            <c:errBarType val="both"/>
            <c:errValType val="cust"/>
            <c:noEndCap val="0"/>
            <c:plus>
              <c:numRef>
                <c:f>Sheet2!$R$2:$R$11</c:f>
                <c:numCache>
                  <c:formatCode>General</c:formatCode>
                  <c:ptCount val="10"/>
                  <c:pt idx="0">
                    <c:v>0.14361406616345099</c:v>
                  </c:pt>
                  <c:pt idx="1">
                    <c:v>0.25331140255951101</c:v>
                  </c:pt>
                  <c:pt idx="2">
                    <c:v>0.11902380714238203</c:v>
                  </c:pt>
                  <c:pt idx="3">
                    <c:v>0.51700257897486357</c:v>
                  </c:pt>
                  <c:pt idx="4">
                    <c:v>1.4899664425751149</c:v>
                  </c:pt>
                  <c:pt idx="5">
                    <c:v>1.8878448912273798</c:v>
                  </c:pt>
                  <c:pt idx="6">
                    <c:v>1.2328828005938068</c:v>
                  </c:pt>
                  <c:pt idx="7">
                    <c:v>1.576123937597125</c:v>
                  </c:pt>
                  <c:pt idx="8">
                    <c:v>0.91104335791443003</c:v>
                  </c:pt>
                  <c:pt idx="9">
                    <c:v>0.29154759474226538</c:v>
                  </c:pt>
                </c:numCache>
              </c:numRef>
            </c:plus>
            <c:minus>
              <c:numRef>
                <c:f>Sheet2!$R$2:$R$11</c:f>
                <c:numCache>
                  <c:formatCode>General</c:formatCode>
                  <c:ptCount val="10"/>
                  <c:pt idx="0">
                    <c:v>0.14361406616345099</c:v>
                  </c:pt>
                  <c:pt idx="1">
                    <c:v>0.25331140255951101</c:v>
                  </c:pt>
                  <c:pt idx="2">
                    <c:v>0.11902380714238203</c:v>
                  </c:pt>
                  <c:pt idx="3">
                    <c:v>0.51700257897486357</c:v>
                  </c:pt>
                  <c:pt idx="4">
                    <c:v>1.4899664425751149</c:v>
                  </c:pt>
                  <c:pt idx="5">
                    <c:v>1.8878448912273798</c:v>
                  </c:pt>
                  <c:pt idx="6">
                    <c:v>1.2328828005938068</c:v>
                  </c:pt>
                  <c:pt idx="7">
                    <c:v>1.576123937597125</c:v>
                  </c:pt>
                  <c:pt idx="8">
                    <c:v>0.91104335791443003</c:v>
                  </c:pt>
                  <c:pt idx="9">
                    <c:v>0.29154759474226538</c:v>
                  </c:pt>
                </c:numCache>
              </c:numRef>
            </c:minus>
          </c:errBars>
          <c:cat>
            <c:numRef>
              <c:f>Sheet2!$F$13:$F$22</c:f>
              <c:numCache>
                <c:formatCode>General</c:formatCode>
                <c:ptCount val="10"/>
                <c:pt idx="0">
                  <c:v>0</c:v>
                </c:pt>
                <c:pt idx="1">
                  <c:v>2</c:v>
                </c:pt>
                <c:pt idx="2">
                  <c:v>6</c:v>
                </c:pt>
                <c:pt idx="3">
                  <c:v>12</c:v>
                </c:pt>
                <c:pt idx="4">
                  <c:v>24</c:v>
                </c:pt>
                <c:pt idx="5">
                  <c:v>36</c:v>
                </c:pt>
                <c:pt idx="6">
                  <c:v>48</c:v>
                </c:pt>
                <c:pt idx="7">
                  <c:v>72</c:v>
                </c:pt>
                <c:pt idx="8">
                  <c:v>96</c:v>
                </c:pt>
                <c:pt idx="9">
                  <c:v>120</c:v>
                </c:pt>
              </c:numCache>
            </c:numRef>
          </c:cat>
          <c:val>
            <c:numRef>
              <c:f>Sheet2!$H$13:$H$22</c:f>
              <c:numCache>
                <c:formatCode>General</c:formatCode>
                <c:ptCount val="10"/>
                <c:pt idx="0">
                  <c:v>0.18750000000000039</c:v>
                </c:pt>
                <c:pt idx="1">
                  <c:v>0.42500000000000032</c:v>
                </c:pt>
                <c:pt idx="2">
                  <c:v>0.82500000000000095</c:v>
                </c:pt>
                <c:pt idx="3">
                  <c:v>4.0874999999999986</c:v>
                </c:pt>
                <c:pt idx="4">
                  <c:v>6.3999999999999986</c:v>
                </c:pt>
                <c:pt idx="5">
                  <c:v>5.1874999999999956</c:v>
                </c:pt>
                <c:pt idx="6">
                  <c:v>3.2</c:v>
                </c:pt>
                <c:pt idx="7">
                  <c:v>1.9249999999999874</c:v>
                </c:pt>
                <c:pt idx="8">
                  <c:v>1.2</c:v>
                </c:pt>
                <c:pt idx="9">
                  <c:v>0.45</c:v>
                </c:pt>
              </c:numCache>
            </c:numRef>
          </c:val>
          <c:smooth val="0"/>
          <c:extLst>
            <c:ext xmlns:c16="http://schemas.microsoft.com/office/drawing/2014/chart" uri="{C3380CC4-5D6E-409C-BE32-E72D297353CC}">
              <c16:uniqueId val="{00000001-B521-4E49-9472-369BDA8F87EC}"/>
            </c:ext>
          </c:extLst>
        </c:ser>
        <c:dLbls>
          <c:showLegendKey val="0"/>
          <c:showVal val="0"/>
          <c:showCatName val="0"/>
          <c:showSerName val="0"/>
          <c:showPercent val="0"/>
          <c:showBubbleSize val="0"/>
        </c:dLbls>
        <c:marker val="1"/>
        <c:smooth val="0"/>
        <c:axId val="51791360"/>
        <c:axId val="51785088"/>
      </c:lineChart>
      <c:catAx>
        <c:axId val="51781632"/>
        <c:scaling>
          <c:orientation val="minMax"/>
        </c:scaling>
        <c:delete val="0"/>
        <c:axPos val="b"/>
        <c:numFmt formatCode="General" sourceLinked="1"/>
        <c:majorTickMark val="out"/>
        <c:minorTickMark val="none"/>
        <c:tickLblPos val="nextTo"/>
        <c:crossAx val="51783168"/>
        <c:crosses val="autoZero"/>
        <c:auto val="1"/>
        <c:lblAlgn val="ctr"/>
        <c:lblOffset val="100"/>
        <c:noMultiLvlLbl val="0"/>
      </c:catAx>
      <c:valAx>
        <c:axId val="51783168"/>
        <c:scaling>
          <c:orientation val="minMax"/>
          <c:max val="50"/>
          <c:min val="0"/>
        </c:scaling>
        <c:delete val="0"/>
        <c:axPos val="l"/>
        <c:majorGridlines/>
        <c:title>
          <c:tx>
            <c:rich>
              <a:bodyPr rot="-5400000" vert="horz"/>
              <a:lstStyle/>
              <a:p>
                <a:pPr>
                  <a:defRPr/>
                </a:pPr>
                <a:r>
                  <a:rPr lang="en-US"/>
                  <a:t>HMGB1 (ng/ml)</a:t>
                </a:r>
                <a:endParaRPr lang="ja-JP"/>
              </a:p>
            </c:rich>
          </c:tx>
          <c:layout>
            <c:manualLayout>
              <c:xMode val="edge"/>
              <c:yMode val="edge"/>
              <c:x val="1.9345238095238144E-2"/>
              <c:y val="0.26233438457908531"/>
            </c:manualLayout>
          </c:layout>
          <c:overlay val="0"/>
        </c:title>
        <c:numFmt formatCode="General" sourceLinked="1"/>
        <c:majorTickMark val="out"/>
        <c:minorTickMark val="none"/>
        <c:tickLblPos val="nextTo"/>
        <c:crossAx val="51781632"/>
        <c:crosses val="autoZero"/>
        <c:crossBetween val="between"/>
        <c:majorUnit val="10"/>
      </c:valAx>
      <c:valAx>
        <c:axId val="51785088"/>
        <c:scaling>
          <c:orientation val="minMax"/>
          <c:max val="8.5"/>
          <c:min val="0"/>
        </c:scaling>
        <c:delete val="0"/>
        <c:axPos val="r"/>
        <c:title>
          <c:tx>
            <c:rich>
              <a:bodyPr rot="5400000" vert="horz"/>
              <a:lstStyle/>
              <a:p>
                <a:pPr>
                  <a:defRPr/>
                </a:pPr>
                <a:r>
                  <a:rPr lang="en-US"/>
                  <a:t>CRP (mg/dl)</a:t>
                </a:r>
                <a:endParaRPr lang="ja-JP"/>
              </a:p>
            </c:rich>
          </c:tx>
          <c:layout>
            <c:manualLayout>
              <c:xMode val="edge"/>
              <c:yMode val="edge"/>
              <c:x val="0.87448382459444962"/>
              <c:y val="0.20253134267132758"/>
            </c:manualLayout>
          </c:layout>
          <c:overlay val="0"/>
        </c:title>
        <c:numFmt formatCode="General" sourceLinked="1"/>
        <c:majorTickMark val="out"/>
        <c:minorTickMark val="none"/>
        <c:tickLblPos val="nextTo"/>
        <c:crossAx val="51791360"/>
        <c:crosses val="max"/>
        <c:crossBetween val="between"/>
      </c:valAx>
      <c:catAx>
        <c:axId val="51791360"/>
        <c:scaling>
          <c:orientation val="minMax"/>
        </c:scaling>
        <c:delete val="1"/>
        <c:axPos val="b"/>
        <c:numFmt formatCode="General" sourceLinked="1"/>
        <c:majorTickMark val="out"/>
        <c:minorTickMark val="none"/>
        <c:tickLblPos val="none"/>
        <c:crossAx val="51785088"/>
        <c:crosses val="autoZero"/>
        <c:auto val="1"/>
        <c:lblAlgn val="ctr"/>
        <c:lblOffset val="100"/>
        <c:noMultiLvlLbl val="0"/>
      </c:catAx>
      <c:spPr>
        <a:solidFill>
          <a:schemeClr val="bg1">
            <a:lumMod val="85000"/>
            <a:lumOff val="15000"/>
          </a:schemeClr>
        </a:solidFill>
      </c:spPr>
    </c:plotArea>
    <c:plotVisOnly val="1"/>
    <c:dispBlanksAs val="gap"/>
    <c:showDLblsOverMax val="0"/>
  </c:chart>
  <c:spPr>
    <a:noFill/>
    <a:ln>
      <a:noFill/>
    </a:ln>
  </c:spPr>
  <c:txPr>
    <a:bodyPr/>
    <a:lstStyle/>
    <a:p>
      <a:pPr>
        <a:defRPr sz="1800" baseline="0">
          <a:solidFill>
            <a:schemeClr val="accent1">
              <a:lumMod val="50000"/>
            </a:schemeClr>
          </a:solidFill>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332B0DAF-247A-9C40-8952-8F9085588B75}" type="datetimeFigureOut">
              <a:rPr kumimoji="1" lang="ja-JP" altLang="en-US" smtClean="0"/>
              <a:pPr/>
              <a:t>2018/5/30</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F92B315C-70FC-2C41-8160-E7C4057F516D}" type="slidenum">
              <a:rPr kumimoji="1" lang="ja-JP" altLang="en-US" smtClean="0"/>
              <a:pPr/>
              <a:t>‹#›</a:t>
            </a:fld>
            <a:endParaRPr kumimoji="1" lang="ja-JP" altLang="en-US"/>
          </a:p>
        </p:txBody>
      </p:sp>
    </p:spTree>
    <p:extLst>
      <p:ext uri="{BB962C8B-B14F-4D97-AF65-F5344CB8AC3E}">
        <p14:creationId xmlns:p14="http://schemas.microsoft.com/office/powerpoint/2010/main" val="3631433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rtlCol="0"/>
          <a:lstStyle>
            <a:lvl1pPr algn="l" fontAlgn="auto" latinLnBrk="0">
              <a:spcBef>
                <a:spcPts val="0"/>
              </a:spcBef>
              <a:spcAft>
                <a:spcPts val="0"/>
              </a:spcAft>
              <a:defRPr kumimoji="1" lang="ja-JP" sz="1200">
                <a:latin typeface="+mn-lt"/>
                <a:ea typeface="+mn-ea"/>
                <a:cs typeface="+mn-cs"/>
              </a:defRPr>
            </a:lvl1pPr>
            <a:extLst/>
          </a:lstStyle>
          <a:p>
            <a:pPr>
              <a:defRPr/>
            </a:pPr>
            <a:endParaRPr/>
          </a:p>
        </p:txBody>
      </p:sp>
      <p:sp>
        <p:nvSpPr>
          <p:cNvPr id="3" name="Date Placeholder 2"/>
          <p:cNvSpPr>
            <a:spLocks noGrp="1"/>
          </p:cNvSpPr>
          <p:nvPr>
            <p:ph type="dt" idx="1"/>
          </p:nvPr>
        </p:nvSpPr>
        <p:spPr>
          <a:xfrm>
            <a:off x="3855839" y="0"/>
            <a:ext cx="2949787" cy="496967"/>
          </a:xfrm>
          <a:prstGeom prst="rect">
            <a:avLst/>
          </a:prstGeom>
        </p:spPr>
        <p:txBody>
          <a:bodyPr vert="horz" rtlCol="0"/>
          <a:lstStyle>
            <a:lvl1pPr algn="r" fontAlgn="auto" latinLnBrk="0">
              <a:spcBef>
                <a:spcPts val="0"/>
              </a:spcBef>
              <a:spcAft>
                <a:spcPts val="0"/>
              </a:spcAft>
              <a:defRPr kumimoji="1" lang="ja-JP" sz="1200">
                <a:latin typeface="+mn-lt"/>
                <a:ea typeface="+mn-ea"/>
                <a:cs typeface="+mn-cs"/>
              </a:defRPr>
            </a:lvl1pPr>
            <a:extLst/>
          </a:lstStyle>
          <a:p>
            <a:pPr>
              <a:defRPr/>
            </a:pPr>
            <a:fld id="{521EDB10-4A94-774E-9642-DBF489696E71}" type="datetimeFigureOut">
              <a:rPr lang="en-US"/>
              <a:pPr>
                <a:defRPr/>
              </a:pPr>
              <a:t>5/30/2018</a:t>
            </a:fld>
            <a:endParaRPr/>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rtlCol="0" anchor="ctr"/>
          <a:lstStyle/>
          <a:p>
            <a:pPr lvl="0"/>
            <a:endParaRPr lang="ja-JP"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rtlCol="0">
            <a:normAutofit/>
          </a:bodyPr>
          <a:lstStyle/>
          <a:p>
            <a:pPr lvl="0"/>
            <a:r>
              <a:rPr lang="ja-JP" noProof="0"/>
              <a:t>マスタ テキストの書式設定</a:t>
            </a:r>
          </a:p>
          <a:p>
            <a:pPr lvl="1"/>
            <a:r>
              <a:rPr lang="ja-JP" noProof="0"/>
              <a:t>第 2 レベル</a:t>
            </a:r>
          </a:p>
          <a:p>
            <a:pPr lvl="2"/>
            <a:r>
              <a:rPr lang="ja-JP" noProof="0"/>
              <a:t>第 3 レベル</a:t>
            </a:r>
          </a:p>
          <a:p>
            <a:pPr lvl="3"/>
            <a:r>
              <a:rPr lang="ja-JP" noProof="0"/>
              <a:t>第 4 レベル</a:t>
            </a:r>
          </a:p>
          <a:p>
            <a:pPr lvl="4"/>
            <a:r>
              <a:rPr lang="ja-JP" noProof="0"/>
              <a:t>第 5 レベル</a:t>
            </a:r>
          </a:p>
        </p:txBody>
      </p:sp>
      <p:sp>
        <p:nvSpPr>
          <p:cNvPr id="6" name="Footer Placeholder 5"/>
          <p:cNvSpPr>
            <a:spLocks noGrp="1"/>
          </p:cNvSpPr>
          <p:nvPr>
            <p:ph type="ftr" sz="quarter" idx="4"/>
          </p:nvPr>
        </p:nvSpPr>
        <p:spPr>
          <a:xfrm>
            <a:off x="1" y="9440647"/>
            <a:ext cx="2949787" cy="496967"/>
          </a:xfrm>
          <a:prstGeom prst="rect">
            <a:avLst/>
          </a:prstGeom>
        </p:spPr>
        <p:txBody>
          <a:bodyPr vert="horz" rtlCol="0" anchor="b"/>
          <a:lstStyle>
            <a:lvl1pPr algn="l" fontAlgn="auto" latinLnBrk="0">
              <a:spcBef>
                <a:spcPts val="0"/>
              </a:spcBef>
              <a:spcAft>
                <a:spcPts val="0"/>
              </a:spcAft>
              <a:defRPr kumimoji="1" lang="ja-JP" sz="1200">
                <a:latin typeface="+mn-lt"/>
                <a:ea typeface="+mn-ea"/>
                <a:cs typeface="+mn-cs"/>
              </a:defRPr>
            </a:lvl1pPr>
            <a:extLst/>
          </a:lstStyle>
          <a:p>
            <a:pPr>
              <a:defRPr/>
            </a:pPr>
            <a:endParaRPr/>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rtlCol="0" anchor="b"/>
          <a:lstStyle>
            <a:lvl1pPr algn="r" fontAlgn="auto" latinLnBrk="0">
              <a:spcBef>
                <a:spcPts val="0"/>
              </a:spcBef>
              <a:spcAft>
                <a:spcPts val="0"/>
              </a:spcAft>
              <a:defRPr kumimoji="1" lang="ja-JP" sz="1200">
                <a:latin typeface="+mn-lt"/>
                <a:ea typeface="+mn-ea"/>
                <a:cs typeface="+mn-cs"/>
              </a:defRPr>
            </a:lvl1pPr>
            <a:extLst/>
          </a:lstStyle>
          <a:p>
            <a:pPr>
              <a:defRPr/>
            </a:pPr>
            <a:fld id="{E054ED25-8D6F-E64A-876E-4DEDE4452258}" type="slidenum">
              <a:rPr lang="en-US" altLang="ja-JP"/>
              <a:pPr>
                <a:defRPr/>
              </a:pPr>
              <a:t>‹#›</a:t>
            </a:fld>
            <a:endParaRPr/>
          </a:p>
        </p:txBody>
      </p:sp>
    </p:spTree>
    <p:extLst>
      <p:ext uri="{BB962C8B-B14F-4D97-AF65-F5344CB8AC3E}">
        <p14:creationId xmlns:p14="http://schemas.microsoft.com/office/powerpoint/2010/main" val="27957061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lang="ja-JP" sz="1200" kern="1200">
        <a:solidFill>
          <a:schemeClr val="tx1"/>
        </a:solidFill>
        <a:latin typeface="+mn-lt"/>
        <a:ea typeface="+mn-ea"/>
        <a:cs typeface="ＭＳ Ｐゴシック" charset="0"/>
      </a:defRPr>
    </a:lvl1pPr>
    <a:lvl2pPr marL="457200" algn="l" rtl="0" fontAlgn="base">
      <a:spcBef>
        <a:spcPct val="30000"/>
      </a:spcBef>
      <a:spcAft>
        <a:spcPct val="0"/>
      </a:spcAft>
      <a:defRPr kumimoji="1" lang="ja-JP" sz="1200" kern="1200">
        <a:solidFill>
          <a:schemeClr val="tx1"/>
        </a:solidFill>
        <a:latin typeface="+mn-lt"/>
        <a:ea typeface="+mn-ea"/>
        <a:cs typeface="+mn-cs"/>
      </a:defRPr>
    </a:lvl2pPr>
    <a:lvl3pPr marL="914400" algn="l" rtl="0" fontAlgn="base">
      <a:spcBef>
        <a:spcPct val="30000"/>
      </a:spcBef>
      <a:spcAft>
        <a:spcPct val="0"/>
      </a:spcAft>
      <a:defRPr kumimoji="1" lang="ja-JP" sz="1200" kern="1200">
        <a:solidFill>
          <a:schemeClr val="tx1"/>
        </a:solidFill>
        <a:latin typeface="+mn-lt"/>
        <a:ea typeface="+mn-ea"/>
        <a:cs typeface="+mn-cs"/>
      </a:defRPr>
    </a:lvl3pPr>
    <a:lvl4pPr marL="1371600" algn="l" rtl="0" fontAlgn="base">
      <a:spcBef>
        <a:spcPct val="30000"/>
      </a:spcBef>
      <a:spcAft>
        <a:spcPct val="0"/>
      </a:spcAft>
      <a:defRPr kumimoji="1" lang="ja-JP" sz="1200" kern="1200">
        <a:solidFill>
          <a:schemeClr val="tx1"/>
        </a:solidFill>
        <a:latin typeface="+mn-lt"/>
        <a:ea typeface="+mn-ea"/>
        <a:cs typeface="+mn-cs"/>
      </a:defRPr>
    </a:lvl4pPr>
    <a:lvl5pPr marL="1828800" algn="l" rtl="0" fontAlgn="base">
      <a:spcBef>
        <a:spcPct val="30000"/>
      </a:spcBef>
      <a:spcAft>
        <a:spcPct val="0"/>
      </a:spcAft>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私の所属する東京大学動物医療センターは</a:t>
            </a:r>
            <a:r>
              <a:rPr kumimoji="1" lang="en-US" altLang="ja-JP" dirty="0"/>
              <a:t>1933</a:t>
            </a:r>
            <a:r>
              <a:rPr kumimoji="1" lang="ja-JP" altLang="en-US" dirty="0"/>
              <a:t>年に、</a:t>
            </a:r>
            <a:r>
              <a:rPr kumimoji="1" lang="en-US" altLang="ja-JP" dirty="0"/>
              <a:t>Dr. </a:t>
            </a:r>
            <a:r>
              <a:rPr kumimoji="1" lang="en-US" altLang="ja-JP" dirty="0" err="1"/>
              <a:t>Janson</a:t>
            </a:r>
            <a:r>
              <a:rPr kumimoji="1" lang="ja-JP" altLang="en-US" dirty="0"/>
              <a:t>によって設立されたとされています。</a:t>
            </a:r>
            <a:endParaRPr kumimoji="1" lang="en-US" altLang="ja-JP" dirty="0"/>
          </a:p>
          <a:p>
            <a:r>
              <a:rPr kumimoji="1" lang="ja-JP" altLang="en-US" dirty="0"/>
              <a:t>写真は</a:t>
            </a:r>
            <a:r>
              <a:rPr kumimoji="1" lang="en-US" altLang="ja-JP" dirty="0"/>
              <a:t>1933</a:t>
            </a:r>
            <a:r>
              <a:rPr kumimoji="1" lang="ja-JP" altLang="en-US" dirty="0"/>
              <a:t>年当時の建物を示しています。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E054ED25-8D6F-E64A-876E-4DEDE4452258}" type="slidenum">
              <a:rPr lang="en-US" altLang="ja-JP" smtClean="0"/>
              <a:pPr>
                <a:defRPr/>
              </a:pPr>
              <a:t>2</a:t>
            </a:fld>
            <a:endParaRPr lang="en-US"/>
          </a:p>
        </p:txBody>
      </p:sp>
    </p:spTree>
    <p:extLst>
      <p:ext uri="{BB962C8B-B14F-4D97-AF65-F5344CB8AC3E}">
        <p14:creationId xmlns:p14="http://schemas.microsoft.com/office/powerpoint/2010/main" val="146747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現在の東京大学動物医療センターの建物は</a:t>
            </a:r>
            <a:r>
              <a:rPr kumimoji="1" lang="en-US" altLang="ja-JP" dirty="0"/>
              <a:t>1990</a:t>
            </a:r>
            <a:r>
              <a:rPr kumimoji="1" lang="ja-JP" altLang="en-US" dirty="0"/>
              <a:t>年に竣工し、延べ床面積は</a:t>
            </a:r>
            <a:r>
              <a:rPr kumimoji="1" lang="en-US" altLang="ja-JP" dirty="0"/>
              <a:t>3,091 m2</a:t>
            </a:r>
            <a:r>
              <a:rPr kumimoji="1" lang="ja-JP" altLang="en-US" dirty="0"/>
              <a:t>です。</a:t>
            </a:r>
            <a:endParaRPr kumimoji="1" lang="en-US" altLang="ja-JP" dirty="0"/>
          </a:p>
          <a:p>
            <a:r>
              <a:rPr kumimoji="1" lang="ja-JP" altLang="en-US" dirty="0"/>
              <a:t>建物の入り口には</a:t>
            </a:r>
            <a:r>
              <a:rPr kumimoji="1" lang="en-US" altLang="ja-JP" dirty="0"/>
              <a:t>Dr. </a:t>
            </a:r>
            <a:r>
              <a:rPr kumimoji="1" lang="en-US" altLang="ja-JP" dirty="0" err="1"/>
              <a:t>Janson</a:t>
            </a:r>
            <a:r>
              <a:rPr kumimoji="1" lang="ja-JP" altLang="en-US" dirty="0"/>
              <a:t>の銅像が建てられています。</a:t>
            </a:r>
          </a:p>
        </p:txBody>
      </p:sp>
      <p:sp>
        <p:nvSpPr>
          <p:cNvPr id="4" name="スライド番号プレースホルダー 3"/>
          <p:cNvSpPr>
            <a:spLocks noGrp="1"/>
          </p:cNvSpPr>
          <p:nvPr>
            <p:ph type="sldNum" sz="quarter" idx="10"/>
          </p:nvPr>
        </p:nvSpPr>
        <p:spPr/>
        <p:txBody>
          <a:bodyPr/>
          <a:lstStyle/>
          <a:p>
            <a:pPr>
              <a:defRPr/>
            </a:pPr>
            <a:fld id="{E054ED25-8D6F-E64A-876E-4DEDE4452258}" type="slidenum">
              <a:rPr lang="en-US" altLang="ja-JP" smtClean="0"/>
              <a:pPr>
                <a:defRPr/>
              </a:pPr>
              <a:t>4</a:t>
            </a:fld>
            <a:endParaRPr lang="en-US"/>
          </a:p>
        </p:txBody>
      </p:sp>
    </p:spTree>
    <p:extLst>
      <p:ext uri="{BB962C8B-B14F-4D97-AF65-F5344CB8AC3E}">
        <p14:creationId xmlns:p14="http://schemas.microsoft.com/office/powerpoint/2010/main" val="26065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1AB39E-BCA1-4ACB-9A6C-9AE680D89790}" type="slidenum">
              <a:rPr kumimoji="1" lang="ja-JP" altLang="en-US" smtClean="0"/>
              <a:pPr/>
              <a:t>10</a:t>
            </a:fld>
            <a:endParaRPr kumimoji="1" lang="ja-JP" altLang="en-US"/>
          </a:p>
        </p:txBody>
      </p:sp>
    </p:spTree>
    <p:extLst>
      <p:ext uri="{BB962C8B-B14F-4D97-AF65-F5344CB8AC3E}">
        <p14:creationId xmlns:p14="http://schemas.microsoft.com/office/powerpoint/2010/main" val="428191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1AB39E-BCA1-4ACB-9A6C-9AE680D89790}" type="slidenum">
              <a:rPr kumimoji="1" lang="ja-JP" altLang="en-US" smtClean="0"/>
              <a:pPr/>
              <a:t>12</a:t>
            </a:fld>
            <a:endParaRPr kumimoji="1" lang="ja-JP" altLang="en-US"/>
          </a:p>
        </p:txBody>
      </p:sp>
    </p:spTree>
    <p:extLst>
      <p:ext uri="{BB962C8B-B14F-4D97-AF65-F5344CB8AC3E}">
        <p14:creationId xmlns:p14="http://schemas.microsoft.com/office/powerpoint/2010/main" val="11930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61AB39E-BCA1-4ACB-9A6C-9AE680D89790}" type="slidenum">
              <a:rPr kumimoji="1" lang="ja-JP" altLang="en-US" smtClean="0"/>
              <a:pPr/>
              <a:t>23</a:t>
            </a:fld>
            <a:endParaRPr kumimoji="1" lang="ja-JP" altLang="en-US"/>
          </a:p>
        </p:txBody>
      </p:sp>
    </p:spTree>
    <p:extLst>
      <p:ext uri="{BB962C8B-B14F-4D97-AF65-F5344CB8AC3E}">
        <p14:creationId xmlns:p14="http://schemas.microsoft.com/office/powerpoint/2010/main" val="349931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7" name="コンテンツ プレースホルダー 6"/>
          <p:cNvSpPr>
            <a:spLocks noGrp="1"/>
          </p:cNvSpPr>
          <p:nvPr>
            <p:ph sz="quarter" idx="13"/>
          </p:nvPr>
        </p:nvSpPr>
        <p:spPr>
          <a:xfrm>
            <a:off x="838200" y="1828800"/>
            <a:ext cx="3886200" cy="4343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コンテンツ プレースホルダー 6"/>
          <p:cNvSpPr>
            <a:spLocks noGrp="1"/>
          </p:cNvSpPr>
          <p:nvPr>
            <p:ph sz="quarter" idx="14"/>
          </p:nvPr>
        </p:nvSpPr>
        <p:spPr>
          <a:xfrm>
            <a:off x="4876800" y="1828800"/>
            <a:ext cx="3886200" cy="4343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13"/>
          <p:cNvSpPr>
            <a:spLocks noGrp="1"/>
          </p:cNvSpPr>
          <p:nvPr>
            <p:ph type="dt" sz="half" idx="15"/>
          </p:nvPr>
        </p:nvSpPr>
        <p:spPr>
          <a:xfrm>
            <a:off x="6477000" y="6416675"/>
            <a:ext cx="2133600" cy="365125"/>
          </a:xfrm>
          <a:prstGeom prst="rect">
            <a:avLst/>
          </a:prstGeom>
        </p:spPr>
        <p:txBody>
          <a:bodyPr/>
          <a:lstStyle>
            <a:lvl1pPr>
              <a:defRPr/>
            </a:lvl1pPr>
          </a:lstStyle>
          <a:p>
            <a:pPr>
              <a:defRPr/>
            </a:pPr>
            <a:fld id="{A1D7E9E3-A337-2F4C-9B43-2075F44DA33B}" type="datetimeFigureOut">
              <a:rPr lang="en-US" altLang="ja-JP"/>
              <a:pPr>
                <a:defRPr/>
              </a:pPr>
              <a:t>5/30/2018</a:t>
            </a:fld>
            <a:endParaRPr/>
          </a:p>
        </p:txBody>
      </p:sp>
      <p:sp>
        <p:nvSpPr>
          <p:cNvPr id="6" name="Footer Placeholder 2"/>
          <p:cNvSpPr>
            <a:spLocks noGrp="1"/>
          </p:cNvSpPr>
          <p:nvPr>
            <p:ph type="ftr" sz="quarter" idx="16"/>
          </p:nvPr>
        </p:nvSpPr>
        <p:spPr>
          <a:xfrm>
            <a:off x="914400" y="6416675"/>
            <a:ext cx="5562600" cy="365125"/>
          </a:xfrm>
          <a:prstGeom prst="rect">
            <a:avLst/>
          </a:prstGeom>
        </p:spPr>
        <p:txBody>
          <a:bodyPr/>
          <a:lstStyle>
            <a:lvl1pPr>
              <a:defRPr/>
            </a:lvl1pPr>
          </a:lstStyle>
          <a:p>
            <a:pPr>
              <a:defRPr/>
            </a:pPr>
            <a:endParaRPr/>
          </a:p>
        </p:txBody>
      </p:sp>
      <p:sp>
        <p:nvSpPr>
          <p:cNvPr id="9" name="Slide Number Placeholder 22"/>
          <p:cNvSpPr>
            <a:spLocks noGrp="1"/>
          </p:cNvSpPr>
          <p:nvPr>
            <p:ph type="sldNum" sz="quarter" idx="17"/>
          </p:nvPr>
        </p:nvSpPr>
        <p:spPr>
          <a:xfrm>
            <a:off x="8610600" y="6416675"/>
            <a:ext cx="457200" cy="365125"/>
          </a:xfrm>
          <a:prstGeom prst="rect">
            <a:avLst/>
          </a:prstGeom>
        </p:spPr>
        <p:txBody>
          <a:bodyPr/>
          <a:lstStyle>
            <a:lvl1pPr>
              <a:defRPr/>
            </a:lvl1pPr>
          </a:lstStyle>
          <a:p>
            <a:pPr>
              <a:defRPr/>
            </a:pPr>
            <a:fld id="{2B86E8A7-1C05-9749-A71F-882B274EA565}" type="slidenum">
              <a:rPr lang="en-US" altLang="ja-JP"/>
              <a:pPr>
                <a:defRPr/>
              </a:pPr>
              <a:t>‹#›</a:t>
            </a:fld>
            <a:endParaRPr/>
          </a:p>
        </p:txBody>
      </p:sp>
    </p:spTree>
    <p:extLst>
      <p:ext uri="{BB962C8B-B14F-4D97-AF65-F5344CB8AC3E}">
        <p14:creationId xmlns:p14="http://schemas.microsoft.com/office/powerpoint/2010/main" val="383462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7" name="コンテンツ プレースホルダー 6"/>
          <p:cNvSpPr>
            <a:spLocks noGrp="1"/>
          </p:cNvSpPr>
          <p:nvPr>
            <p:ph sz="quarter" idx="13"/>
          </p:nvPr>
        </p:nvSpPr>
        <p:spPr>
          <a:xfrm>
            <a:off x="838200" y="1828800"/>
            <a:ext cx="3886200" cy="2057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コンテンツ プレースホルダー 6"/>
          <p:cNvSpPr>
            <a:spLocks noGrp="1"/>
          </p:cNvSpPr>
          <p:nvPr>
            <p:ph sz="quarter" idx="14"/>
          </p:nvPr>
        </p:nvSpPr>
        <p:spPr>
          <a:xfrm>
            <a:off x="4876800" y="1828800"/>
            <a:ext cx="3886200" cy="2057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コンテンツ プレースホルダー 6"/>
          <p:cNvSpPr>
            <a:spLocks noGrp="1"/>
          </p:cNvSpPr>
          <p:nvPr>
            <p:ph sz="quarter" idx="15"/>
          </p:nvPr>
        </p:nvSpPr>
        <p:spPr>
          <a:xfrm>
            <a:off x="838200" y="4114800"/>
            <a:ext cx="3886200" cy="2057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コンテンツ プレースホルダー 6"/>
          <p:cNvSpPr>
            <a:spLocks noGrp="1"/>
          </p:cNvSpPr>
          <p:nvPr>
            <p:ph sz="quarter" idx="16"/>
          </p:nvPr>
        </p:nvSpPr>
        <p:spPr>
          <a:xfrm>
            <a:off x="4876800" y="4114800"/>
            <a:ext cx="3886200" cy="20574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 name="Date Placeholder 13"/>
          <p:cNvSpPr>
            <a:spLocks noGrp="1"/>
          </p:cNvSpPr>
          <p:nvPr>
            <p:ph type="dt" sz="half" idx="17"/>
          </p:nvPr>
        </p:nvSpPr>
        <p:spPr>
          <a:xfrm>
            <a:off x="6477000" y="6416675"/>
            <a:ext cx="2133600" cy="365125"/>
          </a:xfrm>
          <a:prstGeom prst="rect">
            <a:avLst/>
          </a:prstGeom>
        </p:spPr>
        <p:txBody>
          <a:bodyPr/>
          <a:lstStyle>
            <a:lvl1pPr>
              <a:defRPr/>
            </a:lvl1pPr>
          </a:lstStyle>
          <a:p>
            <a:pPr>
              <a:defRPr/>
            </a:pPr>
            <a:fld id="{7C2F9216-EA6A-9049-B99C-2957B2661779}" type="datetimeFigureOut">
              <a:rPr lang="en-US" altLang="ja-JP"/>
              <a:pPr>
                <a:defRPr/>
              </a:pPr>
              <a:t>5/30/2018</a:t>
            </a:fld>
            <a:endParaRPr/>
          </a:p>
        </p:txBody>
      </p:sp>
      <p:sp>
        <p:nvSpPr>
          <p:cNvPr id="12" name="Footer Placeholder 2"/>
          <p:cNvSpPr>
            <a:spLocks noGrp="1"/>
          </p:cNvSpPr>
          <p:nvPr>
            <p:ph type="ftr" sz="quarter" idx="18"/>
          </p:nvPr>
        </p:nvSpPr>
        <p:spPr>
          <a:xfrm>
            <a:off x="914400" y="6416675"/>
            <a:ext cx="5562600" cy="365125"/>
          </a:xfrm>
          <a:prstGeom prst="rect">
            <a:avLst/>
          </a:prstGeom>
        </p:spPr>
        <p:txBody>
          <a:bodyPr/>
          <a:lstStyle>
            <a:lvl1pPr>
              <a:defRPr/>
            </a:lvl1pPr>
          </a:lstStyle>
          <a:p>
            <a:pPr>
              <a:defRPr/>
            </a:pPr>
            <a:endParaRPr/>
          </a:p>
        </p:txBody>
      </p:sp>
      <p:sp>
        <p:nvSpPr>
          <p:cNvPr id="13" name="Slide Number Placeholder 22"/>
          <p:cNvSpPr>
            <a:spLocks noGrp="1"/>
          </p:cNvSpPr>
          <p:nvPr>
            <p:ph type="sldNum" sz="quarter" idx="19"/>
          </p:nvPr>
        </p:nvSpPr>
        <p:spPr>
          <a:xfrm>
            <a:off x="8610600" y="6416675"/>
            <a:ext cx="457200" cy="365125"/>
          </a:xfrm>
          <a:prstGeom prst="rect">
            <a:avLst/>
          </a:prstGeom>
        </p:spPr>
        <p:txBody>
          <a:bodyPr/>
          <a:lstStyle>
            <a:lvl1pPr>
              <a:defRPr/>
            </a:lvl1pPr>
          </a:lstStyle>
          <a:p>
            <a:pPr>
              <a:defRPr/>
            </a:pPr>
            <a:fld id="{90BE19B6-0358-F246-ACBC-F88926B50ACB}" type="slidenum">
              <a:rPr lang="en-US" altLang="ja-JP"/>
              <a:pPr>
                <a:defRPr/>
              </a:pPr>
              <a:t>‹#›</a:t>
            </a:fld>
            <a:endParaRPr/>
          </a:p>
        </p:txBody>
      </p:sp>
    </p:spTree>
    <p:extLst>
      <p:ext uri="{BB962C8B-B14F-4D97-AF65-F5344CB8AC3E}">
        <p14:creationId xmlns:p14="http://schemas.microsoft.com/office/powerpoint/2010/main" val="55203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zh-CN"/>
              <a:t>マスタ タイトルの書式設定</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zh-CN"/>
              <a:t>マスタ テキストの書式設定</a:t>
            </a:r>
          </a:p>
          <a:p>
            <a:pPr lvl="1"/>
            <a:r>
              <a:rPr lang="ja-JP" altLang="zh-CN"/>
              <a:t>第 </a:t>
            </a:r>
            <a:r>
              <a:rPr lang="zh-CN" altLang="ja-JP"/>
              <a:t>2 </a:t>
            </a:r>
            <a:r>
              <a:rPr lang="ja-JP" altLang="zh-CN"/>
              <a:t>レベル</a:t>
            </a:r>
          </a:p>
          <a:p>
            <a:pPr lvl="2"/>
            <a:r>
              <a:rPr lang="ja-JP" altLang="zh-CN"/>
              <a:t>第 </a:t>
            </a:r>
            <a:r>
              <a:rPr lang="zh-CN" altLang="ja-JP"/>
              <a:t>3 </a:t>
            </a:r>
            <a:r>
              <a:rPr lang="ja-JP" altLang="zh-CN"/>
              <a:t>レベル</a:t>
            </a:r>
          </a:p>
          <a:p>
            <a:pPr lvl="3"/>
            <a:r>
              <a:rPr lang="ja-JP" altLang="zh-CN"/>
              <a:t>第 </a:t>
            </a:r>
            <a:r>
              <a:rPr lang="zh-CN" altLang="ja-JP"/>
              <a:t>4 </a:t>
            </a:r>
            <a:r>
              <a:rPr lang="ja-JP" altLang="zh-CN"/>
              <a:t>レベル</a:t>
            </a:r>
          </a:p>
          <a:p>
            <a:pPr lvl="4"/>
            <a:r>
              <a:rPr lang="ja-JP" altLang="zh-CN"/>
              <a:t>第 </a:t>
            </a:r>
            <a:r>
              <a:rPr lang="zh-CN" altLang="ja-JP"/>
              <a:t>5 </a:t>
            </a:r>
            <a:r>
              <a:rPr lang="ja-JP" altLang="zh-CN"/>
              <a:t>レベル</a:t>
            </a:r>
          </a:p>
        </p:txBody>
      </p:sp>
      <p:pic>
        <p:nvPicPr>
          <p:cNvPr id="2052" name="Picture 16"/>
          <p:cNvPicPr>
            <a:picLocks noChangeAspect="1" noChangeArrowheads="1"/>
          </p:cNvPicPr>
          <p:nvPr/>
        </p:nvPicPr>
        <p:blipFill>
          <a:blip r:embed="rId15" cstate="print"/>
          <a:srcRect/>
          <a:stretch>
            <a:fillRect/>
          </a:stretch>
        </p:blipFill>
        <p:spPr bwMode="auto">
          <a:xfrm>
            <a:off x="7462838" y="176213"/>
            <a:ext cx="1587500" cy="287337"/>
          </a:xfrm>
          <a:prstGeom prst="rect">
            <a:avLst/>
          </a:prstGeom>
          <a:noFill/>
          <a:ln w="9525">
            <a:noFill/>
            <a:miter lim="800000"/>
            <a:headEnd/>
            <a:tailEnd/>
          </a:ln>
        </p:spPr>
      </p:pic>
      <p:sp>
        <p:nvSpPr>
          <p:cNvPr id="1029" name="Rectangle 15"/>
          <p:cNvSpPr>
            <a:spLocks noChangeArrowheads="1"/>
          </p:cNvSpPr>
          <p:nvPr/>
        </p:nvSpPr>
        <p:spPr bwMode="auto">
          <a:xfrm>
            <a:off x="0" y="609600"/>
            <a:ext cx="9144000" cy="80963"/>
          </a:xfrm>
          <a:prstGeom prst="rect">
            <a:avLst/>
          </a:prstGeom>
          <a:solidFill>
            <a:srgbClr val="00CC99"/>
          </a:solidFill>
          <a:ln>
            <a:noFill/>
          </a:ln>
          <a:extLst/>
        </p:spPr>
        <p:txBody>
          <a:bodyPr wrap="none" anchor="ctr"/>
          <a:lstStyle/>
          <a:p>
            <a:pPr algn="ctr" eaLnBrk="1" hangingPunct="1">
              <a:lnSpc>
                <a:spcPct val="80000"/>
              </a:lnSpc>
              <a:spcBef>
                <a:spcPct val="50000"/>
              </a:spcBef>
              <a:buFont typeface="Arial" charset="0"/>
              <a:buNone/>
              <a:defRPr/>
            </a:pPr>
            <a:endParaRPr lang="ja-JP" altLang="en-US" sz="1600" b="0">
              <a:latin typeface="MS PGothic" pitchFamily="34" charset="-128"/>
              <a:ea typeface="MS PGothic" pitchFamily="34" charset="-128"/>
            </a:endParaRPr>
          </a:p>
        </p:txBody>
      </p:sp>
      <p:pic>
        <p:nvPicPr>
          <p:cNvPr id="2054" name="Picture 16"/>
          <p:cNvPicPr>
            <a:picLocks noChangeAspect="1" noChangeArrowheads="1"/>
          </p:cNvPicPr>
          <p:nvPr/>
        </p:nvPicPr>
        <p:blipFill>
          <a:blip r:embed="rId15" cstate="print"/>
          <a:srcRect/>
          <a:stretch>
            <a:fillRect/>
          </a:stretch>
        </p:blipFill>
        <p:spPr bwMode="auto">
          <a:xfrm>
            <a:off x="7462838" y="176213"/>
            <a:ext cx="1587500" cy="287337"/>
          </a:xfrm>
          <a:prstGeom prst="rect">
            <a:avLst/>
          </a:prstGeom>
          <a:noFill/>
          <a:ln w="9525">
            <a:noFill/>
            <a:miter lim="800000"/>
            <a:headEnd/>
            <a:tailEnd/>
          </a:ln>
        </p:spPr>
      </p:pic>
      <p:sp>
        <p:nvSpPr>
          <p:cNvPr id="1031" name="Rectangle 15"/>
          <p:cNvSpPr>
            <a:spLocks noChangeArrowheads="1"/>
          </p:cNvSpPr>
          <p:nvPr/>
        </p:nvSpPr>
        <p:spPr bwMode="auto">
          <a:xfrm>
            <a:off x="0" y="609600"/>
            <a:ext cx="9144000" cy="80963"/>
          </a:xfrm>
          <a:prstGeom prst="rect">
            <a:avLst/>
          </a:prstGeom>
          <a:solidFill>
            <a:srgbClr val="00CC99"/>
          </a:solidFill>
          <a:ln>
            <a:noFill/>
          </a:ln>
          <a:extLst/>
        </p:spPr>
        <p:txBody>
          <a:bodyPr wrap="none" anchor="ctr"/>
          <a:lstStyle/>
          <a:p>
            <a:pPr algn="ctr" eaLnBrk="1" hangingPunct="1">
              <a:lnSpc>
                <a:spcPct val="80000"/>
              </a:lnSpc>
              <a:spcBef>
                <a:spcPct val="50000"/>
              </a:spcBef>
              <a:buFont typeface="Arial" charset="0"/>
              <a:buNone/>
              <a:defRPr/>
            </a:pPr>
            <a:endParaRPr lang="ja-JP" altLang="en-US" sz="1600" b="0">
              <a:latin typeface="MS PGothic" pitchFamily="34" charset="-128"/>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fontAlgn="base" hangingPunct="1">
        <a:spcBef>
          <a:spcPct val="0"/>
        </a:spcBef>
        <a:spcAft>
          <a:spcPct val="0"/>
        </a:spcAft>
        <a:defRPr sz="4400" kern="12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ea typeface="MS PGothic" pitchFamily="34" charset="-128"/>
        </a:defRPr>
      </a:lvl2pPr>
      <a:lvl3pPr algn="ctr" rtl="0" eaLnBrk="1" fontAlgn="base" hangingPunct="1">
        <a:spcBef>
          <a:spcPct val="0"/>
        </a:spcBef>
        <a:spcAft>
          <a:spcPct val="0"/>
        </a:spcAft>
        <a:defRPr sz="4400">
          <a:solidFill>
            <a:schemeClr val="tx2"/>
          </a:solidFill>
          <a:latin typeface="Times New Roman" panose="02020603050405020304" pitchFamily="18" charset="0"/>
          <a:ea typeface="MS PGothic" pitchFamily="34" charset="-128"/>
        </a:defRPr>
      </a:lvl3pPr>
      <a:lvl4pPr algn="ctr" rtl="0" eaLnBrk="1" fontAlgn="base" hangingPunct="1">
        <a:spcBef>
          <a:spcPct val="0"/>
        </a:spcBef>
        <a:spcAft>
          <a:spcPct val="0"/>
        </a:spcAft>
        <a:defRPr sz="4400">
          <a:solidFill>
            <a:schemeClr val="tx2"/>
          </a:solidFill>
          <a:latin typeface="Times New Roman" panose="02020603050405020304" pitchFamily="18" charset="0"/>
          <a:ea typeface="MS PGothic" pitchFamily="34" charset="-128"/>
        </a:defRPr>
      </a:lvl4pPr>
      <a:lvl5pPr algn="ctr" rtl="0" eaLnBrk="1" fontAlgn="base" hangingPunct="1">
        <a:spcBef>
          <a:spcPct val="0"/>
        </a:spcBef>
        <a:spcAft>
          <a:spcPct val="0"/>
        </a:spcAft>
        <a:defRPr sz="4400">
          <a:solidFill>
            <a:schemeClr val="tx2"/>
          </a:solidFill>
          <a:latin typeface="Times New Roman" panose="02020603050405020304"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ea typeface="MS PGothic" panose="020B0600070205080204" pitchFamily="34" charset="-128"/>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bwMode="auto">
          <a:xfrm>
            <a:off x="5832000" y="2258869"/>
            <a:ext cx="2070230" cy="2025225"/>
          </a:xfrm>
          <a:prstGeom prst="ellipse">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6" name="矩形 5"/>
          <p:cNvSpPr/>
          <p:nvPr/>
        </p:nvSpPr>
        <p:spPr bwMode="auto">
          <a:xfrm>
            <a:off x="0" y="2258870"/>
            <a:ext cx="6957265" cy="2025225"/>
          </a:xfrm>
          <a:prstGeom prst="rect">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4" name="标题 3"/>
          <p:cNvSpPr>
            <a:spLocks noGrp="1"/>
          </p:cNvSpPr>
          <p:nvPr>
            <p:ph type="title"/>
          </p:nvPr>
        </p:nvSpPr>
        <p:spPr>
          <a:xfrm>
            <a:off x="628650" y="1313765"/>
            <a:ext cx="7886700" cy="2852737"/>
          </a:xfrm>
        </p:spPr>
        <p:txBody>
          <a:bodyPr/>
          <a:lstStyle/>
          <a:p>
            <a:r>
              <a:rPr lang="zh-CN" altLang="en-US" dirty="0">
                <a:solidFill>
                  <a:schemeClr val="bg1"/>
                </a:solidFill>
              </a:rPr>
              <a:t>富士特色项目</a:t>
            </a:r>
            <a:br>
              <a:rPr lang="en-US" altLang="zh-CN" dirty="0">
                <a:solidFill>
                  <a:schemeClr val="bg1"/>
                </a:solidFill>
              </a:rPr>
            </a:br>
            <a:r>
              <a:rPr lang="en-US" altLang="zh-CN" sz="5000" dirty="0">
                <a:solidFill>
                  <a:schemeClr val="bg1"/>
                </a:solidFill>
              </a:rPr>
              <a:t>CRP</a:t>
            </a:r>
            <a:r>
              <a:rPr lang="zh-CN" altLang="en-US" sz="5000" dirty="0">
                <a:solidFill>
                  <a:schemeClr val="bg1"/>
                </a:solidFill>
              </a:rPr>
              <a:t>简介</a:t>
            </a:r>
          </a:p>
        </p:txBody>
      </p:sp>
      <p:sp>
        <p:nvSpPr>
          <p:cNvPr id="5" name="文本占位符 4"/>
          <p:cNvSpPr>
            <a:spLocks noGrp="1"/>
          </p:cNvSpPr>
          <p:nvPr>
            <p:ph type="body" idx="1"/>
          </p:nvPr>
        </p:nvSpPr>
        <p:spPr>
          <a:xfrm>
            <a:off x="623888" y="4764128"/>
            <a:ext cx="7886700" cy="1500187"/>
          </a:xfrm>
        </p:spPr>
        <p:txBody>
          <a:bodyPr/>
          <a:lstStyle/>
          <a:p>
            <a:pPr algn="r"/>
            <a:r>
              <a:rPr lang="zh-CN" altLang="en-US" dirty="0">
                <a:solidFill>
                  <a:schemeClr val="accent5">
                    <a:lumMod val="75000"/>
                  </a:schemeClr>
                </a:solidFill>
              </a:rPr>
              <a:t>成都五星鹏诚动物保健科技发展有限公司</a:t>
            </a:r>
          </a:p>
          <a:p>
            <a:pPr algn="r"/>
            <a:r>
              <a:rPr lang="zh-CN" altLang="en-US" dirty="0">
                <a:solidFill>
                  <a:schemeClr val="accent5">
                    <a:lumMod val="75000"/>
                  </a:schemeClr>
                </a:solidFill>
              </a:rPr>
              <a:t>成都微点宠物医疗有限公司</a:t>
            </a:r>
          </a:p>
        </p:txBody>
      </p:sp>
      <p:sp>
        <p:nvSpPr>
          <p:cNvPr id="8" name="矩形 7"/>
          <p:cNvSpPr/>
          <p:nvPr/>
        </p:nvSpPr>
        <p:spPr bwMode="auto">
          <a:xfrm>
            <a:off x="0" y="4329100"/>
            <a:ext cx="6642230" cy="180020"/>
          </a:xfrm>
          <a:prstGeom prst="rect">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9" name="矩形 8"/>
          <p:cNvSpPr/>
          <p:nvPr/>
        </p:nvSpPr>
        <p:spPr bwMode="auto">
          <a:xfrm>
            <a:off x="0" y="4599130"/>
            <a:ext cx="5247075" cy="90010"/>
          </a:xfrm>
          <a:prstGeom prst="rect">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0" y="0"/>
            <a:ext cx="7772400" cy="685800"/>
          </a:xfrm>
        </p:spPr>
        <p:txBody>
          <a:bodyPr/>
          <a:lstStyle/>
          <a:p>
            <a:pPr algn="l"/>
            <a:r>
              <a:rPr lang="zh-CN" altLang="en-US" sz="3200" b="1" dirty="0">
                <a:latin typeface="宋体" panose="02010600030101010101" pitchFamily="2" charset="-122"/>
                <a:ea typeface="宋体" panose="02010600030101010101" pitchFamily="2" charset="-122"/>
              </a:rPr>
              <a:t>作为炎症标记物的</a:t>
            </a:r>
            <a:r>
              <a:rPr lang="en-US" altLang="zh-CN" sz="3200" b="1" dirty="0">
                <a:latin typeface="宋体" panose="02010600030101010101" pitchFamily="2" charset="-122"/>
                <a:ea typeface="宋体" panose="02010600030101010101" pitchFamily="2" charset="-122"/>
              </a:rPr>
              <a:t>CRP</a:t>
            </a:r>
            <a:r>
              <a:rPr lang="zh-CN" altLang="en-US" sz="3200" b="1" dirty="0">
                <a:latin typeface="宋体" panose="02010600030101010101" pitchFamily="2" charset="-122"/>
                <a:ea typeface="宋体" panose="02010600030101010101" pitchFamily="2" charset="-122"/>
              </a:rPr>
              <a:t>与种间差异</a:t>
            </a:r>
            <a:endParaRPr lang="ja-JP" altLang="ja-JP" sz="3200" b="1" dirty="0">
              <a:latin typeface="宋体" panose="02010600030101010101" pitchFamily="2" charset="-122"/>
              <a:ea typeface="宋体" panose="02010600030101010101" pitchFamily="2" charset="-122"/>
            </a:endParaRPr>
          </a:p>
        </p:txBody>
      </p:sp>
      <p:sp>
        <p:nvSpPr>
          <p:cNvPr id="58373" name="Rectangle 5"/>
          <p:cNvSpPr>
            <a:spLocks noGrp="1" noChangeArrowheads="1"/>
          </p:cNvSpPr>
          <p:nvPr>
            <p:ph idx="1"/>
          </p:nvPr>
        </p:nvSpPr>
        <p:spPr>
          <a:xfrm>
            <a:off x="566555" y="1403775"/>
            <a:ext cx="8229600" cy="1728191"/>
          </a:xfrm>
        </p:spPr>
        <p:txBody>
          <a:bodyPr>
            <a:normAutofit/>
          </a:bodyPr>
          <a:lstStyle/>
          <a:p>
            <a:pPr>
              <a:lnSpc>
                <a:spcPct val="90000"/>
              </a:lnSpc>
            </a:pPr>
            <a:r>
              <a:rPr lang="zh-CN" altLang="en-US" sz="2000" dirty="0">
                <a:latin typeface="宋体" panose="02010600030101010101" pitchFamily="2" charset="-122"/>
                <a:ea typeface="宋体" panose="02010600030101010101" pitchFamily="2" charset="-122"/>
              </a:rPr>
              <a:t>哺乳动物</a:t>
            </a:r>
            <a:r>
              <a:rPr lang="ja-JP" altLang="en-US"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节肢动物和软骨鱼类均存在</a:t>
            </a:r>
            <a:endParaRPr lang="en-US" altLang="ja-JP" sz="2000" dirty="0">
              <a:latin typeface="宋体" panose="02010600030101010101" pitchFamily="2" charset="-122"/>
              <a:ea typeface="宋体" panose="02010600030101010101" pitchFamily="2" charset="-122"/>
            </a:endParaRPr>
          </a:p>
          <a:p>
            <a:pPr>
              <a:lnSpc>
                <a:spcPct val="90000"/>
              </a:lnSpc>
            </a:pPr>
            <a:r>
              <a:rPr kumimoji="0" lang="zh-CN" altLang="en-US" sz="2000" dirty="0">
                <a:latin typeface="宋体" panose="02010600030101010101" pitchFamily="2" charset="-122"/>
                <a:ea typeface="宋体" panose="02010600030101010101" pitchFamily="2" charset="-122"/>
              </a:rPr>
              <a:t>炎症时有</a:t>
            </a:r>
            <a:r>
              <a:rPr kumimoji="0" lang="zh-CN" altLang="en-US" sz="2000" b="1" dirty="0">
                <a:solidFill>
                  <a:srgbClr val="FF0000"/>
                </a:solidFill>
                <a:latin typeface="宋体" panose="02010600030101010101" pitchFamily="2" charset="-122"/>
                <a:ea typeface="宋体" panose="02010600030101010101" pitchFamily="2" charset="-122"/>
              </a:rPr>
              <a:t>种属特异性</a:t>
            </a:r>
            <a:endParaRPr kumimoji="0" lang="ja-JP" altLang="en-US" sz="2000" b="1" dirty="0">
              <a:solidFill>
                <a:srgbClr val="FF0000"/>
              </a:solidFill>
              <a:latin typeface="宋体" panose="02010600030101010101" pitchFamily="2" charset="-122"/>
              <a:ea typeface="宋体" panose="02010600030101010101" pitchFamily="2" charset="-122"/>
            </a:endParaRPr>
          </a:p>
          <a:p>
            <a:pPr lvl="1">
              <a:lnSpc>
                <a:spcPct val="90000"/>
              </a:lnSpc>
            </a:pPr>
            <a:r>
              <a:rPr kumimoji="0" lang="zh-CN" altLang="en-US" sz="2000" dirty="0">
                <a:latin typeface="宋体" panose="02010600030101010101" pitchFamily="2" charset="-122"/>
                <a:ea typeface="宋体" panose="02010600030101010101" pitchFamily="2" charset="-122"/>
              </a:rPr>
              <a:t>人、兔</a:t>
            </a:r>
            <a:r>
              <a:rPr kumimoji="0" lang="ja-JP" altLang="en-US" sz="2000" dirty="0">
                <a:latin typeface="宋体" panose="02010600030101010101" pitchFamily="2" charset="-122"/>
                <a:ea typeface="宋体" panose="02010600030101010101" pitchFamily="2" charset="-122"/>
              </a:rPr>
              <a:t>：</a:t>
            </a:r>
            <a:r>
              <a:rPr kumimoji="0" lang="zh-CN" altLang="en-US" sz="2000" dirty="0">
                <a:latin typeface="宋体" panose="02010600030101010101" pitchFamily="2" charset="-122"/>
                <a:ea typeface="宋体" panose="02010600030101010101" pitchFamily="2" charset="-122"/>
              </a:rPr>
              <a:t>炎症时显著增加</a:t>
            </a:r>
            <a:endParaRPr kumimoji="0" lang="ja-JP" altLang="en-US" sz="2000" dirty="0">
              <a:latin typeface="宋体" panose="02010600030101010101" pitchFamily="2" charset="-122"/>
              <a:ea typeface="宋体" panose="02010600030101010101" pitchFamily="2" charset="-122"/>
            </a:endParaRPr>
          </a:p>
          <a:p>
            <a:pPr lvl="1">
              <a:lnSpc>
                <a:spcPct val="90000"/>
              </a:lnSpc>
            </a:pPr>
            <a:r>
              <a:rPr kumimoji="0" lang="zh-CN" altLang="en-US" sz="2000" dirty="0">
                <a:latin typeface="宋体" panose="02010600030101010101" pitchFamily="2" charset="-122"/>
                <a:ea typeface="宋体" panose="02010600030101010101" pitchFamily="2" charset="-122"/>
              </a:rPr>
              <a:t>小白鼠、大鼠、猫</a:t>
            </a:r>
            <a:r>
              <a:rPr kumimoji="0" lang="ja-JP" altLang="en-US" sz="2000" dirty="0">
                <a:latin typeface="宋体" panose="02010600030101010101" pitchFamily="2" charset="-122"/>
                <a:ea typeface="宋体" panose="02010600030101010101" pitchFamily="2" charset="-122"/>
              </a:rPr>
              <a:t>：</a:t>
            </a:r>
            <a:r>
              <a:rPr kumimoji="0" lang="zh-CN" altLang="en-US" sz="2000" dirty="0">
                <a:latin typeface="宋体" panose="02010600030101010101" pitchFamily="2" charset="-122"/>
                <a:ea typeface="宋体" panose="02010600030101010101" pitchFamily="2" charset="-122"/>
              </a:rPr>
              <a:t>炎症时的变化较少</a:t>
            </a:r>
            <a:endParaRPr kumimoji="0" lang="en-US" altLang="ja-JP" sz="2000" dirty="0">
              <a:latin typeface="宋体" panose="02010600030101010101" pitchFamily="2" charset="-122"/>
              <a:ea typeface="宋体" panose="02010600030101010101" pitchFamily="2" charset="-122"/>
            </a:endParaRPr>
          </a:p>
          <a:p>
            <a:pPr>
              <a:lnSpc>
                <a:spcPct val="90000"/>
              </a:lnSpc>
              <a:buNone/>
            </a:pPr>
            <a:endParaRPr kumimoji="0" lang="ja-JP" altLang="en-US" sz="2800" dirty="0">
              <a:latin typeface="宋体" panose="02010600030101010101" pitchFamily="2" charset="-122"/>
              <a:ea typeface="宋体" panose="02010600030101010101" pitchFamily="2" charset="-122"/>
            </a:endParaRPr>
          </a:p>
          <a:p>
            <a:pPr>
              <a:lnSpc>
                <a:spcPct val="90000"/>
              </a:lnSpc>
            </a:pPr>
            <a:endParaRPr kumimoji="0" lang="ja-JP" altLang="en-US" sz="2800" dirty="0"/>
          </a:p>
          <a:p>
            <a:pPr lvl="1">
              <a:lnSpc>
                <a:spcPct val="90000"/>
              </a:lnSpc>
            </a:pPr>
            <a:endParaRPr kumimoji="0" lang="ja-JP" altLang="en-US" dirty="0"/>
          </a:p>
          <a:p>
            <a:pPr>
              <a:lnSpc>
                <a:spcPct val="90000"/>
              </a:lnSpc>
            </a:pPr>
            <a:endParaRPr lang="en-US" altLang="ja-JP" sz="2800" dirty="0"/>
          </a:p>
        </p:txBody>
      </p:sp>
      <p:graphicFrame>
        <p:nvGraphicFramePr>
          <p:cNvPr id="8" name="コンテンツ プレースホルダ 3"/>
          <p:cNvGraphicFramePr>
            <a:graphicFrameLocks/>
          </p:cNvGraphicFramePr>
          <p:nvPr>
            <p:extLst>
              <p:ext uri="{D42A27DB-BD31-4B8C-83A1-F6EECF244321}">
                <p14:modId xmlns:p14="http://schemas.microsoft.com/office/powerpoint/2010/main" val="3868723592"/>
              </p:ext>
            </p:extLst>
          </p:nvPr>
        </p:nvGraphicFramePr>
        <p:xfrm>
          <a:off x="476545" y="2888940"/>
          <a:ext cx="8158748" cy="3079200"/>
        </p:xfrm>
        <a:graphic>
          <a:graphicData uri="http://schemas.openxmlformats.org/drawingml/2006/table">
            <a:tbl>
              <a:tblPr firstRow="1" bandRow="1">
                <a:tableStyleId>{6E25E649-3F16-4E02-A733-19D2CDBF48F0}</a:tableStyleId>
              </a:tblPr>
              <a:tblGrid>
                <a:gridCol w="2273981">
                  <a:extLst>
                    <a:ext uri="{9D8B030D-6E8A-4147-A177-3AD203B41FA5}">
                      <a16:colId xmlns:a16="http://schemas.microsoft.com/office/drawing/2014/main" val="20000"/>
                    </a:ext>
                  </a:extLst>
                </a:gridCol>
                <a:gridCol w="2261803">
                  <a:extLst>
                    <a:ext uri="{9D8B030D-6E8A-4147-A177-3AD203B41FA5}">
                      <a16:colId xmlns:a16="http://schemas.microsoft.com/office/drawing/2014/main" val="20001"/>
                    </a:ext>
                  </a:extLst>
                </a:gridCol>
                <a:gridCol w="2048426">
                  <a:extLst>
                    <a:ext uri="{9D8B030D-6E8A-4147-A177-3AD203B41FA5}">
                      <a16:colId xmlns:a16="http://schemas.microsoft.com/office/drawing/2014/main" val="20002"/>
                    </a:ext>
                  </a:extLst>
                </a:gridCol>
                <a:gridCol w="1574538">
                  <a:extLst>
                    <a:ext uri="{9D8B030D-6E8A-4147-A177-3AD203B41FA5}">
                      <a16:colId xmlns:a16="http://schemas.microsoft.com/office/drawing/2014/main" val="20003"/>
                    </a:ext>
                  </a:extLst>
                </a:gridCol>
              </a:tblGrid>
              <a:tr h="452556">
                <a:tc>
                  <a:txBody>
                    <a:bodyPr/>
                    <a:lstStyle/>
                    <a:p>
                      <a:r>
                        <a:rPr kumimoji="1" lang="zh-CN" altLang="en-US" sz="2000" b="1" dirty="0">
                          <a:latin typeface="宋体" panose="02010600030101010101" pitchFamily="2" charset="-122"/>
                          <a:ea typeface="宋体" panose="02010600030101010101" pitchFamily="2" charset="-122"/>
                        </a:rPr>
                        <a:t>反应性</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pPr algn="l"/>
                      <a:r>
                        <a:rPr kumimoji="1" lang="en-US" altLang="ja-JP"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nchor="ctr"/>
                </a:tc>
                <a:tc>
                  <a:txBody>
                    <a:bodyPr/>
                    <a:lstStyle/>
                    <a:p>
                      <a:pPr algn="l"/>
                      <a:r>
                        <a:rPr kumimoji="1" lang="en-US" altLang="ja-JP"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nchor="ctr"/>
                </a:tc>
                <a:tc>
                  <a:txBody>
                    <a:bodyPr/>
                    <a:lstStyle/>
                    <a:p>
                      <a:pPr algn="l"/>
                      <a:r>
                        <a:rPr kumimoji="1" lang="en-US" altLang="ja-JP"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0"/>
                  </a:ext>
                </a:extLst>
              </a:tr>
              <a:tr h="550912">
                <a:tc>
                  <a:txBody>
                    <a:bodyPr/>
                    <a:lstStyle/>
                    <a:p>
                      <a:r>
                        <a:rPr kumimoji="1" lang="en-US" altLang="zh-CN" sz="2000" b="0" dirty="0">
                          <a:solidFill>
                            <a:schemeClr val="dk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CRP</a:t>
                      </a:r>
                      <a:endParaRPr kumimoji="1" lang="ja-JP" altLang="en-US" sz="2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anchor="ctr"/>
                </a:tc>
                <a:tc>
                  <a:txBody>
                    <a:bodyPr/>
                    <a:lstStyle/>
                    <a:p>
                      <a:r>
                        <a:rPr kumimoji="1" lang="zh-CN" altLang="en-US" sz="20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人、犬、兔</a:t>
                      </a:r>
                      <a:endParaRPr kumimoji="1" lang="ja-JP" altLang="en-US" sz="2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anchor="ctr"/>
                </a:tc>
                <a:tc>
                  <a:txBody>
                    <a:bodyPr/>
                    <a:lstStyle/>
                    <a:p>
                      <a:r>
                        <a:rPr kumimoji="1" lang="zh-CN" altLang="en-US" sz="20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猪、大鼠</a:t>
                      </a:r>
                      <a:endParaRPr kumimoji="1" lang="ja-JP" altLang="en-US" sz="2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anchor="ctr"/>
                </a:tc>
                <a:tc>
                  <a:txBody>
                    <a:bodyPr/>
                    <a:lstStyle/>
                    <a:p>
                      <a:r>
                        <a:rPr kumimoji="1" lang="zh-CN" altLang="en-US" sz="2000" b="0" dirty="0">
                          <a:solidFill>
                            <a:schemeClr val="dk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小白鼠</a:t>
                      </a:r>
                      <a:endParaRPr kumimoji="1" lang="ja-JP" altLang="en-US" sz="2000" b="1" dirty="0">
                        <a:solidFill>
                          <a:schemeClr val="bg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1"/>
                  </a:ext>
                </a:extLst>
              </a:tr>
              <a:tr h="720080">
                <a:tc>
                  <a:txBody>
                    <a:bodyPr/>
                    <a:lstStyle/>
                    <a:p>
                      <a:r>
                        <a:rPr kumimoji="1" lang="en-US" altLang="zh-CN" sz="2000" b="0" dirty="0">
                          <a:latin typeface="宋体" panose="02010600030101010101" pitchFamily="2" charset="-122"/>
                          <a:ea typeface="宋体" panose="02010600030101010101" pitchFamily="2" charset="-122"/>
                        </a:rPr>
                        <a:t>SAA</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dirty="0">
                          <a:latin typeface="宋体" panose="02010600030101010101" pitchFamily="2" charset="-122"/>
                          <a:ea typeface="宋体" panose="02010600030101010101" pitchFamily="2" charset="-122"/>
                        </a:rPr>
                        <a:t>人、犬、猫、</a:t>
                      </a:r>
                      <a:endParaRPr kumimoji="1" lang="en-US" altLang="ja-JP" sz="2000" dirty="0">
                        <a:latin typeface="宋体" panose="02010600030101010101" pitchFamily="2" charset="-122"/>
                        <a:ea typeface="宋体" panose="02010600030101010101" pitchFamily="2" charset="-122"/>
                      </a:endParaRPr>
                    </a:p>
                    <a:p>
                      <a:r>
                        <a:rPr kumimoji="1" lang="zh-CN" altLang="en-US" sz="2000" dirty="0">
                          <a:latin typeface="宋体" panose="02010600030101010101" pitchFamily="2" charset="-122"/>
                          <a:ea typeface="宋体" panose="02010600030101010101" pitchFamily="2" charset="-122"/>
                        </a:rPr>
                        <a:t>马、猪、小白鼠</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b="0" dirty="0">
                          <a:latin typeface="宋体" panose="02010600030101010101" pitchFamily="2" charset="-122"/>
                          <a:ea typeface="宋体" panose="02010600030101010101" pitchFamily="2" charset="-122"/>
                        </a:rPr>
                        <a:t>牛</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endParaRPr kumimoji="1" lang="ja-JP" altLang="en-US" sz="2000" b="1"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2"/>
                  </a:ext>
                </a:extLst>
              </a:tr>
              <a:tr h="738877">
                <a:tc>
                  <a:txBody>
                    <a:bodyPr/>
                    <a:lstStyle/>
                    <a:p>
                      <a:r>
                        <a:rPr kumimoji="1" lang="el-GR" altLang="ja-JP" sz="2000" dirty="0">
                          <a:latin typeface="MS Gothic" panose="020B0609070205080204" pitchFamily="49" charset="-128"/>
                          <a:ea typeface="宋体" panose="02010600030101010101" pitchFamily="2" charset="-122"/>
                        </a:rPr>
                        <a:t>α</a:t>
                      </a:r>
                      <a:r>
                        <a:rPr kumimoji="1" lang="en-US" altLang="zh-CN" sz="2000" dirty="0">
                          <a:latin typeface="宋体" panose="02010600030101010101" pitchFamily="2" charset="-122"/>
                          <a:ea typeface="宋体" panose="02010600030101010101" pitchFamily="2" charset="-122"/>
                        </a:rPr>
                        <a:t>1</a:t>
                      </a:r>
                      <a:r>
                        <a:rPr kumimoji="1" lang="zh-CN" altLang="en-US" sz="2000" dirty="0">
                          <a:latin typeface="宋体" panose="02010600030101010101" pitchFamily="2" charset="-122"/>
                          <a:ea typeface="宋体" panose="02010600030101010101" pitchFamily="2" charset="-122"/>
                        </a:rPr>
                        <a:t>酸性糖蛋白</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b="0" dirty="0">
                          <a:latin typeface="宋体" panose="02010600030101010101" pitchFamily="2" charset="-122"/>
                          <a:ea typeface="宋体" panose="02010600030101010101" pitchFamily="2" charset="-122"/>
                        </a:rPr>
                        <a:t>大鼠</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dirty="0">
                          <a:latin typeface="宋体" panose="02010600030101010101" pitchFamily="2" charset="-122"/>
                          <a:ea typeface="宋体" panose="02010600030101010101" pitchFamily="2" charset="-122"/>
                        </a:rPr>
                        <a:t>人、犬、猫、</a:t>
                      </a:r>
                      <a:endParaRPr kumimoji="1" lang="en-US" altLang="ja-JP" sz="2000" dirty="0">
                        <a:latin typeface="宋体" panose="02010600030101010101" pitchFamily="2" charset="-122"/>
                        <a:ea typeface="宋体" panose="02010600030101010101" pitchFamily="2" charset="-122"/>
                      </a:endParaRPr>
                    </a:p>
                    <a:p>
                      <a:r>
                        <a:rPr kumimoji="1" lang="zh-CN" altLang="en-US" sz="2000" dirty="0">
                          <a:latin typeface="宋体" panose="02010600030101010101" pitchFamily="2" charset="-122"/>
                          <a:ea typeface="宋体" panose="02010600030101010101" pitchFamily="2" charset="-122"/>
                        </a:rPr>
                        <a:t>牛、小白鼠</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endParaRPr kumimoji="1" lang="en-US" altLang="ja-JP" sz="2000" b="1"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3"/>
                  </a:ext>
                </a:extLst>
              </a:tr>
              <a:tr h="616775">
                <a:tc>
                  <a:txBody>
                    <a:bodyPr/>
                    <a:lstStyle/>
                    <a:p>
                      <a:r>
                        <a:rPr kumimoji="1" lang="zh-CN" altLang="en-US" sz="2000" dirty="0">
                          <a:latin typeface="宋体" panose="02010600030101010101" pitchFamily="2" charset="-122"/>
                          <a:ea typeface="宋体" panose="02010600030101010101" pitchFamily="2" charset="-122"/>
                        </a:rPr>
                        <a:t>结合珠蛋白</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dirty="0">
                          <a:latin typeface="宋体" panose="02010600030101010101" pitchFamily="2" charset="-122"/>
                          <a:ea typeface="宋体" panose="02010600030101010101" pitchFamily="2" charset="-122"/>
                        </a:rPr>
                        <a:t>牛、猪、小白鼠</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dirty="0">
                          <a:latin typeface="宋体" panose="02010600030101010101" pitchFamily="2" charset="-122"/>
                          <a:ea typeface="宋体" panose="02010600030101010101" pitchFamily="2" charset="-122"/>
                        </a:rPr>
                        <a:t>人、犬、大鼠</a:t>
                      </a:r>
                      <a:endParaRPr kumimoji="1" lang="ja-JP" altLang="en-US" sz="2000" b="1" dirty="0">
                        <a:latin typeface="宋体" panose="02010600030101010101" pitchFamily="2" charset="-122"/>
                        <a:ea typeface="宋体" panose="02010600030101010101" pitchFamily="2" charset="-122"/>
                      </a:endParaRPr>
                    </a:p>
                  </a:txBody>
                  <a:tcPr anchor="ctr"/>
                </a:tc>
                <a:tc>
                  <a:txBody>
                    <a:bodyPr/>
                    <a:lstStyle/>
                    <a:p>
                      <a:r>
                        <a:rPr kumimoji="1" lang="zh-CN" altLang="en-US" sz="2000" b="0" dirty="0">
                          <a:latin typeface="宋体" panose="02010600030101010101" pitchFamily="2" charset="-122"/>
                          <a:ea typeface="宋体" panose="02010600030101010101" pitchFamily="2" charset="-122"/>
                        </a:rPr>
                        <a:t>猫</a:t>
                      </a:r>
                      <a:endParaRPr kumimoji="1" lang="en-US" altLang="ja-JP" sz="2000" b="1"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6172200" y="6412468"/>
            <a:ext cx="2895600" cy="369332"/>
          </a:xfrm>
          <a:prstGeom prst="rect">
            <a:avLst/>
          </a:prstGeom>
          <a:noFill/>
        </p:spPr>
        <p:txBody>
          <a:bodyPr wrap="square" rtlCol="0">
            <a:spAutoFit/>
          </a:bodyPr>
          <a:lstStyle/>
          <a:p>
            <a:r>
              <a:rPr kumimoji="1" lang="en-US" altLang="ja-JP" b="1" dirty="0">
                <a:solidFill>
                  <a:srgbClr val="FFFFFF"/>
                </a:solidFill>
                <a:effectLst>
                  <a:outerShdw blurRad="50800" dist="38100" algn="l" rotWithShape="0">
                    <a:prstClr val="black">
                      <a:alpha val="40000"/>
                    </a:prstClr>
                  </a:outerShdw>
                </a:effectLst>
                <a:latin typeface="Arial Narrow Bold"/>
                <a:cs typeface="Arial Narrow Bold"/>
              </a:rPr>
              <a:t>Petersen et al.,2004</a:t>
            </a:r>
            <a:r>
              <a:rPr kumimoji="1" lang="ja-JP" altLang="en-US" b="1" dirty="0">
                <a:solidFill>
                  <a:srgbClr val="FFFFFF"/>
                </a:solidFill>
                <a:effectLst>
                  <a:outerShdw blurRad="50800" dist="38100" algn="l" rotWithShape="0">
                    <a:prstClr val="black">
                      <a:alpha val="40000"/>
                    </a:prstClr>
                  </a:outerShdw>
                </a:effectLst>
                <a:latin typeface="Arial Narrow Bold"/>
                <a:cs typeface="Arial Narrow Bold"/>
              </a:rPr>
              <a:t>より改変</a:t>
            </a:r>
          </a:p>
        </p:txBody>
      </p:sp>
      <p:sp>
        <p:nvSpPr>
          <p:cNvPr id="10" name="テキスト ボックス 9"/>
          <p:cNvSpPr txBox="1"/>
          <p:nvPr/>
        </p:nvSpPr>
        <p:spPr>
          <a:xfrm>
            <a:off x="1219200" y="6019800"/>
            <a:ext cx="7299593" cy="369332"/>
          </a:xfrm>
          <a:prstGeom prst="rect">
            <a:avLst/>
          </a:prstGeom>
          <a:noFill/>
        </p:spPr>
        <p:txBody>
          <a:bodyPr wrap="square" rtlCol="0">
            <a:spAutoFit/>
          </a:bodyPr>
          <a:lstStyle/>
          <a:p>
            <a:pPr>
              <a:spcAft>
                <a:spcPts val="600"/>
              </a:spcAft>
            </a:pPr>
            <a:r>
              <a:rPr lang="zh-CN" altLang="en-US" dirty="0">
                <a:latin typeface="宋体" panose="02010600030101010101" pitchFamily="2" charset="-122"/>
                <a:ea typeface="宋体" panose="02010600030101010101" pitchFamily="2" charset="-122"/>
              </a:rPr>
              <a:t>注：</a:t>
            </a:r>
            <a:r>
              <a:rPr lang="en-US" altLang="ja-JP"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平时的</a:t>
            </a:r>
            <a:r>
              <a:rPr lang="en-US" altLang="zh-CN" dirty="0">
                <a:latin typeface="宋体" panose="02010600030101010101" pitchFamily="2" charset="-122"/>
                <a:ea typeface="宋体" panose="02010600030101010101" pitchFamily="2" charset="-122"/>
              </a:rPr>
              <a:t>100</a:t>
            </a:r>
            <a:r>
              <a:rPr lang="zh-CN" altLang="en-US" dirty="0">
                <a:latin typeface="宋体" panose="02010600030101010101" pitchFamily="2" charset="-122"/>
                <a:ea typeface="宋体" panose="02010600030101010101" pitchFamily="2" charset="-122"/>
              </a:rPr>
              <a:t>倍以上、</a:t>
            </a:r>
            <a:r>
              <a:rPr lang="en-US" altLang="ja-JP"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10</a:t>
            </a:r>
            <a:r>
              <a:rPr lang="zh-CN" altLang="en-US" dirty="0">
                <a:latin typeface="宋体" panose="02010600030101010101" pitchFamily="2" charset="-122"/>
                <a:ea typeface="宋体" panose="02010600030101010101" pitchFamily="2" charset="-122"/>
              </a:rPr>
              <a:t>倍、</a:t>
            </a:r>
            <a:r>
              <a:rPr lang="en-US" altLang="ja-JP"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倍左右</a:t>
            </a:r>
            <a:endParaRPr kumimoji="1" lang="ja-JP" altLang="en-US" dirty="0">
              <a:latin typeface="宋体" panose="02010600030101010101" pitchFamily="2" charset="-122"/>
              <a:ea typeface="宋体" panose="02010600030101010101" pitchFamily="2" charset="-122"/>
            </a:endParaRPr>
          </a:p>
        </p:txBody>
      </p:sp>
      <p:sp>
        <p:nvSpPr>
          <p:cNvPr id="11" name="テキスト ボックス 13"/>
          <p:cNvSpPr txBox="1"/>
          <p:nvPr/>
        </p:nvSpPr>
        <p:spPr>
          <a:xfrm>
            <a:off x="0" y="838200"/>
            <a:ext cx="2531462"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en-US" altLang="ja-JP"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与种属差异</a:t>
            </a:r>
            <a:endParaRPr kumimoji="1" lang="ja-JP" altLang="en-US" sz="2800" b="1"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495845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232" y="3075057"/>
            <a:ext cx="4815535" cy="707886"/>
          </a:xfrm>
          <a:prstGeom prst="rect">
            <a:avLst/>
          </a:prstGeom>
          <a:noFill/>
        </p:spPr>
        <p:txBody>
          <a:bodyPr wrap="square" rtlCol="0">
            <a:spAutoFit/>
          </a:bodyPr>
          <a:lstStyle/>
          <a:p>
            <a:pPr algn="ctr"/>
            <a:r>
              <a:rPr lang="zh-CN" altLang="en-US" sz="4000" b="1" dirty="0">
                <a:solidFill>
                  <a:schemeClr val="accent5">
                    <a:lumMod val="75000"/>
                  </a:schemeClr>
                </a:solidFill>
              </a:rPr>
              <a:t>文献报道中的</a:t>
            </a:r>
            <a:r>
              <a:rPr lang="en-US" altLang="zh-CN" sz="4000" b="1" dirty="0">
                <a:solidFill>
                  <a:schemeClr val="accent5">
                    <a:lumMod val="75000"/>
                  </a:schemeClr>
                </a:solidFill>
              </a:rPr>
              <a:t>CRP</a:t>
            </a:r>
            <a:endParaRPr lang="zh-CN" altLang="en-US" sz="4000" b="1" dirty="0">
              <a:solidFill>
                <a:schemeClr val="accent5">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idx="1"/>
          </p:nvPr>
        </p:nvSpPr>
        <p:spPr>
          <a:xfrm>
            <a:off x="446856" y="713320"/>
            <a:ext cx="8229600" cy="5102027"/>
          </a:xfrm>
        </p:spPr>
        <p:txBody>
          <a:bodyPr>
            <a:normAutofit/>
          </a:bodyPr>
          <a:lstStyle/>
          <a:p>
            <a:pPr>
              <a:lnSpc>
                <a:spcPct val="90000"/>
              </a:lnSpc>
            </a:pPr>
            <a:endParaRPr kumimoji="0" lang="ja-JP" altLang="en-US" sz="2800" dirty="0"/>
          </a:p>
          <a:p>
            <a:pPr lvl="1">
              <a:lnSpc>
                <a:spcPct val="90000"/>
              </a:lnSpc>
            </a:pPr>
            <a:endParaRPr kumimoji="0" lang="ja-JP" altLang="en-US" dirty="0"/>
          </a:p>
          <a:p>
            <a:pPr>
              <a:lnSpc>
                <a:spcPct val="90000"/>
              </a:lnSpc>
            </a:pPr>
            <a:endParaRPr lang="en-US" altLang="ja-JP" sz="2800" dirty="0"/>
          </a:p>
        </p:txBody>
      </p:sp>
      <p:sp>
        <p:nvSpPr>
          <p:cNvPr id="10" name="テキスト ボックス 13"/>
          <p:cNvSpPr txBox="1"/>
          <p:nvPr/>
        </p:nvSpPr>
        <p:spPr>
          <a:xfrm>
            <a:off x="0" y="838200"/>
            <a:ext cx="6138219"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绝育手术后</a:t>
            </a:r>
            <a:r>
              <a:rPr kumimoji="1" lang="en-US" altLang="zh-CN" sz="2800" b="1" dirty="0">
                <a:solidFill>
                  <a:schemeClr val="bg1"/>
                </a:solidFill>
                <a:latin typeface="宋体" panose="02010600030101010101" pitchFamily="2" charset="-122"/>
                <a:ea typeface="宋体" panose="02010600030101010101" pitchFamily="2" charset="-122"/>
              </a:rPr>
              <a:t>CRP</a:t>
            </a:r>
            <a:r>
              <a:rPr lang="zh-CN" altLang="en-US" sz="2800" b="1" dirty="0">
                <a:solidFill>
                  <a:schemeClr val="bg1"/>
                </a:solidFill>
                <a:latin typeface="宋体" panose="02010600030101010101" pitchFamily="2" charset="-122"/>
                <a:ea typeface="宋体" panose="02010600030101010101" pitchFamily="2" charset="-122"/>
              </a:rPr>
              <a:t>和其他炎症指标的比较</a:t>
            </a:r>
            <a:endParaRPr kumimoji="1" lang="ja-JP" altLang="en-US" sz="2800" b="1" dirty="0">
              <a:solidFill>
                <a:schemeClr val="bg1"/>
              </a:solidFill>
              <a:latin typeface="宋体" panose="02010600030101010101" pitchFamily="2" charset="-122"/>
              <a:ea typeface="宋体" panose="02010600030101010101" pitchFamily="2" charset="-122"/>
            </a:endParaRPr>
          </a:p>
        </p:txBody>
      </p:sp>
      <p:grpSp>
        <p:nvGrpSpPr>
          <p:cNvPr id="20" name="组合 19"/>
          <p:cNvGrpSpPr/>
          <p:nvPr/>
        </p:nvGrpSpPr>
        <p:grpSpPr>
          <a:xfrm>
            <a:off x="296525" y="2618910"/>
            <a:ext cx="4095455" cy="3633212"/>
            <a:chOff x="1511660" y="1988840"/>
            <a:chExt cx="5535615" cy="4810167"/>
          </a:xfrm>
        </p:grpSpPr>
        <p:graphicFrame>
          <p:nvGraphicFramePr>
            <p:cNvPr id="8" name="Object 2"/>
            <p:cNvGraphicFramePr>
              <a:graphicFrameLocks noChangeAspect="1"/>
            </p:cNvGraphicFramePr>
            <p:nvPr>
              <p:extLst>
                <p:ext uri="{D42A27DB-BD31-4B8C-83A1-F6EECF244321}">
                  <p14:modId xmlns:p14="http://schemas.microsoft.com/office/powerpoint/2010/main" val="2494444914"/>
                </p:ext>
              </p:extLst>
            </p:nvPr>
          </p:nvGraphicFramePr>
          <p:xfrm>
            <a:off x="1691680" y="2618910"/>
            <a:ext cx="4770530" cy="3160628"/>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组合 18"/>
            <p:cNvGrpSpPr/>
            <p:nvPr/>
          </p:nvGrpSpPr>
          <p:grpSpPr>
            <a:xfrm>
              <a:off x="1511660" y="1988840"/>
              <a:ext cx="5535615" cy="4810167"/>
              <a:chOff x="206515" y="1358770"/>
              <a:chExt cx="4365485" cy="4344008"/>
            </a:xfrm>
          </p:grpSpPr>
          <p:sp>
            <p:nvSpPr>
              <p:cNvPr id="5" name="Text Box 3"/>
              <p:cNvSpPr txBox="1">
                <a:spLocks noChangeArrowheads="1"/>
              </p:cNvSpPr>
              <p:nvPr/>
            </p:nvSpPr>
            <p:spPr bwMode="auto">
              <a:xfrm rot="16200000">
                <a:off x="-219122" y="2394194"/>
                <a:ext cx="1402948" cy="369332"/>
              </a:xfrm>
              <a:prstGeom prst="rect">
                <a:avLst/>
              </a:prstGeom>
              <a:noFill/>
              <a:ln w="12700">
                <a:noFill/>
                <a:miter lim="800000"/>
                <a:headEnd/>
                <a:tailEnd/>
              </a:ln>
              <a:effectLst/>
            </p:spPr>
            <p:txBody>
              <a:bodyPr wrap="none">
                <a:spAutoFit/>
              </a:bodyPr>
              <a:lstStyle/>
              <a:p>
                <a:pPr defTabSz="762000" eaLnBrk="0" hangingPunct="0"/>
                <a:r>
                  <a:rPr kumimoji="0" lang="en-US" altLang="ja-JP" b="1" dirty="0">
                    <a:latin typeface="+mj-ea"/>
                    <a:ea typeface="+mj-ea"/>
                  </a:rPr>
                  <a:t>CRP(mg/</a:t>
                </a:r>
                <a:r>
                  <a:rPr kumimoji="0" lang="en-US" altLang="ja-JP" b="1" dirty="0" err="1">
                    <a:latin typeface="+mj-ea"/>
                    <a:ea typeface="+mj-ea"/>
                  </a:rPr>
                  <a:t>dL</a:t>
                </a:r>
                <a:r>
                  <a:rPr kumimoji="0" lang="en-US" altLang="ja-JP" b="1" dirty="0">
                    <a:latin typeface="+mj-ea"/>
                    <a:ea typeface="+mj-ea"/>
                  </a:rPr>
                  <a:t>)</a:t>
                </a:r>
                <a:endParaRPr kumimoji="0" lang="ja-JP" altLang="en-US" b="1" dirty="0">
                  <a:latin typeface="+mj-ea"/>
                  <a:ea typeface="+mj-ea"/>
                </a:endParaRPr>
              </a:p>
            </p:txBody>
          </p:sp>
          <p:sp>
            <p:nvSpPr>
              <p:cNvPr id="6" name="Text Box 4"/>
              <p:cNvSpPr txBox="1">
                <a:spLocks noChangeArrowheads="1"/>
              </p:cNvSpPr>
              <p:nvPr/>
            </p:nvSpPr>
            <p:spPr bwMode="auto">
              <a:xfrm>
                <a:off x="3909382" y="4267552"/>
                <a:ext cx="389850" cy="338554"/>
              </a:xfrm>
              <a:prstGeom prst="rect">
                <a:avLst/>
              </a:prstGeom>
              <a:noFill/>
              <a:ln w="12700">
                <a:noFill/>
                <a:miter lim="800000"/>
                <a:headEnd/>
                <a:tailEnd/>
              </a:ln>
              <a:effectLst/>
            </p:spPr>
            <p:txBody>
              <a:bodyPr wrap="none">
                <a:spAutoFit/>
              </a:bodyPr>
              <a:lstStyle/>
              <a:p>
                <a:pPr defTabSz="762000" eaLnBrk="0" hangingPunct="0"/>
                <a:r>
                  <a:rPr kumimoji="0" lang="zh-CN" altLang="en-US" sz="1600" dirty="0">
                    <a:latin typeface="Century" pitchFamily="18" charset="0"/>
                  </a:rPr>
                  <a:t>日</a:t>
                </a:r>
                <a:endParaRPr kumimoji="0" lang="ja-JP" altLang="en-US" sz="1600" dirty="0">
                  <a:latin typeface="Century" pitchFamily="18" charset="0"/>
                </a:endParaRPr>
              </a:p>
            </p:txBody>
          </p:sp>
          <p:grpSp>
            <p:nvGrpSpPr>
              <p:cNvPr id="18" name="组合 17"/>
              <p:cNvGrpSpPr/>
              <p:nvPr/>
            </p:nvGrpSpPr>
            <p:grpSpPr>
              <a:xfrm>
                <a:off x="206515" y="1358770"/>
                <a:ext cx="4365485" cy="4344008"/>
                <a:chOff x="206515" y="1358770"/>
                <a:chExt cx="4365485" cy="4344008"/>
              </a:xfrm>
            </p:grpSpPr>
            <p:sp>
              <p:nvSpPr>
                <p:cNvPr id="3" name="テキスト ボックス 2"/>
                <p:cNvSpPr txBox="1"/>
                <p:nvPr/>
              </p:nvSpPr>
              <p:spPr>
                <a:xfrm>
                  <a:off x="3491880" y="1358770"/>
                  <a:ext cx="625492" cy="369332"/>
                </a:xfrm>
                <a:prstGeom prst="rect">
                  <a:avLst/>
                </a:prstGeom>
                <a:noFill/>
              </p:spPr>
              <p:txBody>
                <a:bodyPr wrap="none" rtlCol="0">
                  <a:spAutoFit/>
                </a:bodyPr>
                <a:lstStyle/>
                <a:p>
                  <a:r>
                    <a:rPr kumimoji="1" lang="en-US" altLang="ja-JP" b="1" dirty="0">
                      <a:latin typeface="+mj-ea"/>
                      <a:ea typeface="+mj-ea"/>
                    </a:rPr>
                    <a:t>CRP</a:t>
                  </a:r>
                  <a:endParaRPr kumimoji="1" lang="ja-JP" altLang="en-US" b="1" dirty="0">
                    <a:latin typeface="+mj-ea"/>
                    <a:ea typeface="+mj-ea"/>
                  </a:endParaRPr>
                </a:p>
              </p:txBody>
            </p:sp>
            <p:sp>
              <p:nvSpPr>
                <p:cNvPr id="9" name="テキスト ボックス 8"/>
                <p:cNvSpPr txBox="1"/>
                <p:nvPr/>
              </p:nvSpPr>
              <p:spPr>
                <a:xfrm>
                  <a:off x="3536885" y="1673805"/>
                  <a:ext cx="657552" cy="369332"/>
                </a:xfrm>
                <a:prstGeom prst="rect">
                  <a:avLst/>
                </a:prstGeom>
                <a:noFill/>
              </p:spPr>
              <p:txBody>
                <a:bodyPr wrap="none" rtlCol="0">
                  <a:spAutoFit/>
                </a:bodyPr>
                <a:lstStyle/>
                <a:p>
                  <a:r>
                    <a:rPr kumimoji="1" lang="en-US" altLang="ja-JP" b="1" dirty="0">
                      <a:latin typeface="+mj-ea"/>
                      <a:ea typeface="+mj-ea"/>
                    </a:rPr>
                    <a:t>WBC</a:t>
                  </a:r>
                  <a:endParaRPr kumimoji="1" lang="ja-JP" altLang="en-US" b="1" dirty="0">
                    <a:latin typeface="+mj-ea"/>
                    <a:ea typeface="+mj-ea"/>
                  </a:endParaRPr>
                </a:p>
              </p:txBody>
            </p:sp>
            <p:cxnSp>
              <p:nvCxnSpPr>
                <p:cNvPr id="13" name="直接连接符 12"/>
                <p:cNvCxnSpPr/>
                <p:nvPr/>
              </p:nvCxnSpPr>
              <p:spPr bwMode="auto">
                <a:xfrm>
                  <a:off x="3266855" y="1583795"/>
                  <a:ext cx="180020" cy="0"/>
                </a:xfrm>
                <a:prstGeom prst="line">
                  <a:avLst/>
                </a:prstGeom>
                <a:solidFill>
                  <a:srgbClr val="0000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3266855" y="1853825"/>
                  <a:ext cx="180020" cy="0"/>
                </a:xfrm>
                <a:prstGeom prst="line">
                  <a:avLst/>
                </a:prstGeom>
                <a:solidFill>
                  <a:srgbClr val="0000FF"/>
                </a:solidFill>
                <a:ln w="285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矩形 15"/>
                <p:cNvSpPr/>
                <p:nvPr/>
              </p:nvSpPr>
              <p:spPr bwMode="auto">
                <a:xfrm>
                  <a:off x="206515" y="1448780"/>
                  <a:ext cx="4365485" cy="3510390"/>
                </a:xfrm>
                <a:prstGeom prst="rect">
                  <a:avLst/>
                </a:prstGeom>
                <a:noFill/>
                <a:ln w="1905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2" name="テキスト ボックス 1"/>
                <p:cNvSpPr txBox="1"/>
                <p:nvPr/>
              </p:nvSpPr>
              <p:spPr>
                <a:xfrm>
                  <a:off x="830156" y="4856402"/>
                  <a:ext cx="3348669" cy="846376"/>
                </a:xfrm>
                <a:prstGeom prst="rect">
                  <a:avLst/>
                </a:prstGeom>
                <a:solidFill>
                  <a:schemeClr val="accent5">
                    <a:lumMod val="50000"/>
                  </a:schemeClr>
                </a:solidFill>
                <a:ln>
                  <a:solidFill>
                    <a:schemeClr val="tx1"/>
                  </a:solidFill>
                </a:ln>
              </p:spPr>
              <p:txBody>
                <a:bodyPr wrap="square" rtlCol="0">
                  <a:spAutoFit/>
                </a:bodyPr>
                <a:lstStyle/>
                <a:p>
                  <a:r>
                    <a:rPr lang="en-US" altLang="zh-CN" sz="2000" b="1" dirty="0">
                      <a:solidFill>
                        <a:schemeClr val="bg1"/>
                      </a:solidFill>
                      <a:latin typeface="宋体" panose="02010600030101010101" pitchFamily="2" charset="-122"/>
                      <a:ea typeface="宋体" panose="02010600030101010101" pitchFamily="2" charset="-122"/>
                    </a:rPr>
                    <a:t>CRP</a:t>
                  </a:r>
                  <a:r>
                    <a:rPr lang="zh-CN" altLang="en-US" sz="2000" b="1" dirty="0">
                      <a:solidFill>
                        <a:schemeClr val="bg1"/>
                      </a:solidFill>
                      <a:latin typeface="宋体" panose="02010600030101010101" pitchFamily="2" charset="-122"/>
                      <a:ea typeface="宋体" panose="02010600030101010101" pitchFamily="2" charset="-122"/>
                    </a:rPr>
                    <a:t>与白细胞数比较</a:t>
                  </a:r>
                  <a:endParaRPr lang="en-US" altLang="zh-CN" sz="2000" b="1" dirty="0">
                    <a:solidFill>
                      <a:schemeClr val="bg1"/>
                    </a:solidFill>
                    <a:latin typeface="宋体" panose="02010600030101010101" pitchFamily="2" charset="-122"/>
                    <a:ea typeface="宋体" panose="02010600030101010101" pitchFamily="2" charset="-122"/>
                  </a:endParaRPr>
                </a:p>
                <a:p>
                  <a:r>
                    <a:rPr lang="en-US" altLang="zh-CN" sz="2000" b="1" dirty="0">
                      <a:solidFill>
                        <a:schemeClr val="bg1"/>
                      </a:solidFill>
                      <a:latin typeface="宋体" panose="02010600030101010101" pitchFamily="2" charset="-122"/>
                      <a:ea typeface="宋体" panose="02010600030101010101" pitchFamily="2" charset="-122"/>
                    </a:rPr>
                    <a:t>CRP</a:t>
                  </a:r>
                  <a:r>
                    <a:rPr lang="zh-CN" altLang="en-US" sz="2000" b="1" dirty="0">
                      <a:solidFill>
                        <a:schemeClr val="bg1"/>
                      </a:solidFill>
                      <a:latin typeface="宋体" panose="02010600030101010101" pitchFamily="2" charset="-122"/>
                      <a:ea typeface="宋体" panose="02010600030101010101" pitchFamily="2" charset="-122"/>
                    </a:rPr>
                    <a:t>比白细胞上升更早</a:t>
                  </a:r>
                  <a:endParaRPr lang="en-US" altLang="zh-CN" sz="2000" b="1" dirty="0">
                    <a:solidFill>
                      <a:schemeClr val="bg1"/>
                    </a:solidFill>
                    <a:latin typeface="宋体" panose="02010600030101010101" pitchFamily="2" charset="-122"/>
                    <a:ea typeface="宋体" panose="02010600030101010101" pitchFamily="2" charset="-122"/>
                  </a:endParaRPr>
                </a:p>
              </p:txBody>
            </p:sp>
          </p:grpSp>
        </p:grpSp>
      </p:grpSp>
      <p:grpSp>
        <p:nvGrpSpPr>
          <p:cNvPr id="21" name="组合 20"/>
          <p:cNvGrpSpPr/>
          <p:nvPr/>
        </p:nvGrpSpPr>
        <p:grpSpPr>
          <a:xfrm>
            <a:off x="4572000" y="2663915"/>
            <a:ext cx="4572000" cy="2925325"/>
            <a:chOff x="1466656" y="1628800"/>
            <a:chExt cx="6572252" cy="3825425"/>
          </a:xfrm>
        </p:grpSpPr>
        <p:graphicFrame>
          <p:nvGraphicFramePr>
            <p:cNvPr id="22" name="グラフ 5"/>
            <p:cNvGraphicFramePr/>
            <p:nvPr>
              <p:extLst>
                <p:ext uri="{D42A27DB-BD31-4B8C-83A1-F6EECF244321}">
                  <p14:modId xmlns:p14="http://schemas.microsoft.com/office/powerpoint/2010/main" val="2489262703"/>
                </p:ext>
              </p:extLst>
            </p:nvPr>
          </p:nvGraphicFramePr>
          <p:xfrm>
            <a:off x="1466656" y="1628800"/>
            <a:ext cx="6572252" cy="3825425"/>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
            <p:cNvSpPr txBox="1"/>
            <p:nvPr/>
          </p:nvSpPr>
          <p:spPr>
            <a:xfrm>
              <a:off x="5382090" y="1673805"/>
              <a:ext cx="793150" cy="408965"/>
            </a:xfrm>
            <a:prstGeom prst="rect">
              <a:avLst/>
            </a:prstGeom>
            <a:noFill/>
          </p:spPr>
          <p:txBody>
            <a:bodyPr wrap="none" rtlCol="0">
              <a:spAutoFit/>
            </a:bodyPr>
            <a:lstStyle/>
            <a:p>
              <a:r>
                <a:rPr kumimoji="1" lang="en-US" altLang="ja-JP" b="1" dirty="0">
                  <a:latin typeface="+mj-ea"/>
                  <a:ea typeface="+mj-ea"/>
                </a:rPr>
                <a:t>CRP</a:t>
              </a:r>
              <a:endParaRPr kumimoji="1" lang="ja-JP" altLang="en-US" b="1" dirty="0">
                <a:latin typeface="+mj-ea"/>
                <a:ea typeface="+mj-ea"/>
              </a:endParaRPr>
            </a:p>
          </p:txBody>
        </p:sp>
        <p:sp>
          <p:nvSpPr>
            <p:cNvPr id="24" name="テキスト ボックス 8"/>
            <p:cNvSpPr txBox="1"/>
            <p:nvPr/>
          </p:nvSpPr>
          <p:spPr>
            <a:xfrm>
              <a:off x="5382090" y="2033845"/>
              <a:ext cx="926857" cy="369332"/>
            </a:xfrm>
            <a:prstGeom prst="rect">
              <a:avLst/>
            </a:prstGeom>
            <a:noFill/>
          </p:spPr>
          <p:txBody>
            <a:bodyPr wrap="none" rtlCol="0">
              <a:spAutoFit/>
            </a:bodyPr>
            <a:lstStyle/>
            <a:p>
              <a:r>
                <a:rPr kumimoji="1" lang="en-US" altLang="ja-JP" b="1" dirty="0">
                  <a:latin typeface="+mj-ea"/>
                  <a:ea typeface="+mj-ea"/>
                </a:rPr>
                <a:t>HMGB1</a:t>
              </a:r>
              <a:endParaRPr kumimoji="1" lang="ja-JP" altLang="en-US" b="1" dirty="0">
                <a:latin typeface="+mj-ea"/>
                <a:ea typeface="+mj-ea"/>
              </a:endParaRPr>
            </a:p>
          </p:txBody>
        </p:sp>
        <p:cxnSp>
          <p:nvCxnSpPr>
            <p:cNvPr id="25" name="直接连接符 24"/>
            <p:cNvCxnSpPr/>
            <p:nvPr/>
          </p:nvCxnSpPr>
          <p:spPr bwMode="auto">
            <a:xfrm>
              <a:off x="5157065" y="1898830"/>
              <a:ext cx="228273" cy="0"/>
            </a:xfrm>
            <a:prstGeom prst="line">
              <a:avLst/>
            </a:prstGeom>
            <a:solidFill>
              <a:srgbClr val="0000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5157065" y="2258870"/>
              <a:ext cx="228273" cy="0"/>
            </a:xfrm>
            <a:prstGeom prst="line">
              <a:avLst/>
            </a:prstGeom>
            <a:solidFill>
              <a:srgbClr val="0000FF"/>
            </a:solidFill>
            <a:ln w="285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矩形 26"/>
          <p:cNvSpPr/>
          <p:nvPr/>
        </p:nvSpPr>
        <p:spPr bwMode="auto">
          <a:xfrm>
            <a:off x="4572000" y="2708920"/>
            <a:ext cx="4410490" cy="2880320"/>
          </a:xfrm>
          <a:prstGeom prst="rect">
            <a:avLst/>
          </a:prstGeom>
          <a:noFill/>
          <a:ln w="254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28" name="テキスト ボックス 1"/>
          <p:cNvSpPr txBox="1"/>
          <p:nvPr/>
        </p:nvSpPr>
        <p:spPr>
          <a:xfrm>
            <a:off x="5247075" y="5499230"/>
            <a:ext cx="3141535" cy="707886"/>
          </a:xfrm>
          <a:prstGeom prst="rect">
            <a:avLst/>
          </a:prstGeom>
          <a:solidFill>
            <a:schemeClr val="accent5">
              <a:lumMod val="50000"/>
            </a:schemeClr>
          </a:solidFill>
          <a:ln>
            <a:solidFill>
              <a:schemeClr val="tx1"/>
            </a:solidFill>
          </a:ln>
        </p:spPr>
        <p:txBody>
          <a:bodyPr wrap="square" rtlCol="0">
            <a:spAutoFit/>
          </a:bodyPr>
          <a:lstStyle/>
          <a:p>
            <a:r>
              <a:rPr lang="en-US" altLang="zh-CN" sz="2000" b="1" dirty="0">
                <a:solidFill>
                  <a:schemeClr val="bg1"/>
                </a:solidFill>
                <a:latin typeface="宋体" panose="02010600030101010101" pitchFamily="2" charset="-122"/>
                <a:ea typeface="宋体" panose="02010600030101010101" pitchFamily="2" charset="-122"/>
              </a:rPr>
              <a:t>CRP</a:t>
            </a:r>
            <a:r>
              <a:rPr lang="zh-CN" altLang="en-US" sz="2000" b="1" dirty="0">
                <a:solidFill>
                  <a:schemeClr val="bg1"/>
                </a:solidFill>
                <a:latin typeface="宋体" panose="02010600030101010101" pitchFamily="2" charset="-122"/>
                <a:ea typeface="宋体" panose="02010600030101010101" pitchFamily="2" charset="-122"/>
              </a:rPr>
              <a:t>与</a:t>
            </a:r>
            <a:r>
              <a:rPr lang="en-US" altLang="zh-CN" sz="2000" b="1" dirty="0">
                <a:solidFill>
                  <a:schemeClr val="bg1"/>
                </a:solidFill>
                <a:latin typeface="宋体" panose="02010600030101010101" pitchFamily="2" charset="-122"/>
                <a:ea typeface="宋体" panose="02010600030101010101" pitchFamily="2" charset="-122"/>
              </a:rPr>
              <a:t>HMGB1</a:t>
            </a:r>
            <a:r>
              <a:rPr lang="zh-CN" altLang="en-US" sz="2000" b="1" dirty="0">
                <a:solidFill>
                  <a:schemeClr val="bg1"/>
                </a:solidFill>
                <a:latin typeface="宋体" panose="02010600030101010101" pitchFamily="2" charset="-122"/>
                <a:ea typeface="宋体" panose="02010600030101010101" pitchFamily="2" charset="-122"/>
              </a:rPr>
              <a:t>比较</a:t>
            </a:r>
            <a:endParaRPr lang="en-US" altLang="zh-CN" sz="2000" b="1" dirty="0">
              <a:solidFill>
                <a:schemeClr val="bg1"/>
              </a:solidFill>
              <a:latin typeface="宋体" panose="02010600030101010101" pitchFamily="2" charset="-122"/>
              <a:ea typeface="宋体" panose="02010600030101010101" pitchFamily="2" charset="-122"/>
            </a:endParaRPr>
          </a:p>
          <a:p>
            <a:r>
              <a:rPr lang="en-US" altLang="zh-CN" sz="2000" b="1" dirty="0">
                <a:solidFill>
                  <a:schemeClr val="bg1"/>
                </a:solidFill>
                <a:latin typeface="宋体" panose="02010600030101010101" pitchFamily="2" charset="-122"/>
                <a:ea typeface="宋体" panose="02010600030101010101" pitchFamily="2" charset="-122"/>
              </a:rPr>
              <a:t>CRP</a:t>
            </a:r>
            <a:r>
              <a:rPr lang="zh-CN" altLang="en-US" sz="2000" b="1" dirty="0">
                <a:solidFill>
                  <a:schemeClr val="bg1"/>
                </a:solidFill>
                <a:latin typeface="宋体" panose="02010600030101010101" pitchFamily="2" charset="-122"/>
                <a:ea typeface="宋体" panose="02010600030101010101" pitchFamily="2" charset="-122"/>
              </a:rPr>
              <a:t>比</a:t>
            </a:r>
            <a:r>
              <a:rPr lang="en-US" altLang="zh-CN" sz="2000" b="1" dirty="0">
                <a:solidFill>
                  <a:schemeClr val="bg1"/>
                </a:solidFill>
                <a:latin typeface="宋体" panose="02010600030101010101" pitchFamily="2" charset="-122"/>
                <a:ea typeface="宋体" panose="02010600030101010101" pitchFamily="2" charset="-122"/>
              </a:rPr>
              <a:t>HMGB1</a:t>
            </a:r>
            <a:r>
              <a:rPr lang="zh-CN" altLang="en-US" sz="2000" b="1" dirty="0">
                <a:solidFill>
                  <a:schemeClr val="bg1"/>
                </a:solidFill>
                <a:latin typeface="宋体" panose="02010600030101010101" pitchFamily="2" charset="-122"/>
                <a:ea typeface="宋体" panose="02010600030101010101" pitchFamily="2" charset="-122"/>
              </a:rPr>
              <a:t>上升更早</a:t>
            </a:r>
            <a:endParaRPr lang="en-US" altLang="zh-CN" sz="2000" b="1" dirty="0">
              <a:solidFill>
                <a:schemeClr val="bg1"/>
              </a:solidFill>
              <a:latin typeface="宋体" panose="02010600030101010101" pitchFamily="2" charset="-122"/>
              <a:ea typeface="宋体" panose="02010600030101010101" pitchFamily="2" charset="-122"/>
            </a:endParaRPr>
          </a:p>
        </p:txBody>
      </p:sp>
      <p:sp>
        <p:nvSpPr>
          <p:cNvPr id="29" name="テキスト ボックス 6"/>
          <p:cNvSpPr txBox="1"/>
          <p:nvPr/>
        </p:nvSpPr>
        <p:spPr>
          <a:xfrm>
            <a:off x="7171601" y="6488668"/>
            <a:ext cx="1972399" cy="369332"/>
          </a:xfrm>
          <a:prstGeom prst="rect">
            <a:avLst/>
          </a:prstGeom>
          <a:noFill/>
        </p:spPr>
        <p:txBody>
          <a:bodyPr wrap="none" rtlCol="0">
            <a:spAutoFit/>
          </a:bodyPr>
          <a:lstStyle/>
          <a:p>
            <a:r>
              <a:rPr kumimoji="1" lang="en-US" altLang="ja-JP" b="1" dirty="0">
                <a:solidFill>
                  <a:schemeClr val="accent1">
                    <a:lumMod val="50000"/>
                  </a:schemeClr>
                </a:solidFill>
                <a:latin typeface="Arial Narrow Bold"/>
                <a:cs typeface="Arial Narrow Bold"/>
              </a:rPr>
              <a:t>Ishida </a:t>
            </a:r>
            <a:r>
              <a:rPr lang="en-US" altLang="ja-JP" b="1" dirty="0">
                <a:solidFill>
                  <a:schemeClr val="accent1">
                    <a:lumMod val="50000"/>
                  </a:schemeClr>
                </a:solidFill>
                <a:latin typeface="Arial Narrow Bold"/>
                <a:cs typeface="Arial Narrow Bold"/>
              </a:rPr>
              <a:t>A</a:t>
            </a:r>
            <a:r>
              <a:rPr kumimoji="1" lang="en-US" altLang="ja-JP" b="1" dirty="0">
                <a:solidFill>
                  <a:schemeClr val="accent1">
                    <a:lumMod val="50000"/>
                  </a:schemeClr>
                </a:solidFill>
                <a:latin typeface="Arial Narrow Bold"/>
                <a:cs typeface="Arial Narrow Bold"/>
              </a:rPr>
              <a:t>, et al., 2011</a:t>
            </a:r>
            <a:endParaRPr kumimoji="1" lang="ja-JP" altLang="en-US" b="1" dirty="0">
              <a:solidFill>
                <a:schemeClr val="accent1">
                  <a:lumMod val="50000"/>
                </a:schemeClr>
              </a:solidFill>
              <a:latin typeface="Arial Narrow Bold"/>
              <a:cs typeface="Arial Narrow Bold"/>
            </a:endParaRPr>
          </a:p>
        </p:txBody>
      </p:sp>
      <p:sp>
        <p:nvSpPr>
          <p:cNvPr id="30" name="テキスト ボックス 1"/>
          <p:cNvSpPr txBox="1"/>
          <p:nvPr/>
        </p:nvSpPr>
        <p:spPr>
          <a:xfrm>
            <a:off x="6266289" y="6219310"/>
            <a:ext cx="2877711" cy="307777"/>
          </a:xfrm>
          <a:prstGeom prst="rect">
            <a:avLst/>
          </a:prstGeom>
          <a:noFill/>
          <a:ln>
            <a:solidFill>
              <a:srgbClr val="FFFFFF"/>
            </a:solidFill>
          </a:ln>
        </p:spPr>
        <p:txBody>
          <a:bodyPr wrap="none" rtlCol="0">
            <a:spAutoFit/>
          </a:bodyPr>
          <a:lstStyle/>
          <a:p>
            <a:r>
              <a:rPr kumimoji="1" lang="en-US" altLang="ja-JP" sz="1400" b="1" dirty="0">
                <a:solidFill>
                  <a:schemeClr val="accent1">
                    <a:lumMod val="50000"/>
                  </a:schemeClr>
                </a:solidFill>
                <a:latin typeface="宋体" panose="02010600030101010101" pitchFamily="2" charset="-122"/>
                <a:ea typeface="宋体" panose="02010600030101010101" pitchFamily="2" charset="-122"/>
              </a:rPr>
              <a:t>*</a:t>
            </a:r>
            <a:r>
              <a:rPr kumimoji="1" lang="zh-CN" altLang="en-US" sz="1400" b="1" dirty="0">
                <a:solidFill>
                  <a:schemeClr val="accent1">
                    <a:lumMod val="50000"/>
                  </a:schemeClr>
                </a:solidFill>
                <a:latin typeface="宋体" panose="02010600030101010101" pitchFamily="2" charset="-122"/>
                <a:ea typeface="宋体" panose="02010600030101010101" pitchFamily="2" charset="-122"/>
              </a:rPr>
              <a:t>注：</a:t>
            </a:r>
            <a:r>
              <a:rPr kumimoji="1" lang="en-US" altLang="ja-JP" sz="1400" b="1" dirty="0">
                <a:solidFill>
                  <a:schemeClr val="accent1">
                    <a:lumMod val="50000"/>
                  </a:schemeClr>
                </a:solidFill>
                <a:latin typeface="宋体" panose="02010600030101010101" pitchFamily="2" charset="-122"/>
                <a:ea typeface="宋体" panose="02010600030101010101" pitchFamily="2" charset="-122"/>
              </a:rPr>
              <a:t>HMGB1</a:t>
            </a:r>
            <a:r>
              <a:rPr kumimoji="1" lang="ja-JP" altLang="en-US" sz="1400" b="1" dirty="0">
                <a:solidFill>
                  <a:schemeClr val="accent1">
                    <a:lumMod val="50000"/>
                  </a:schemeClr>
                </a:solidFill>
                <a:latin typeface="宋体" panose="02010600030101010101" pitchFamily="2" charset="-122"/>
                <a:ea typeface="宋体" panose="02010600030101010101" pitchFamily="2" charset="-122"/>
              </a:rPr>
              <a:t>：</a:t>
            </a:r>
            <a:r>
              <a:rPr lang="zh-CN" altLang="en-US" sz="1400" b="1" dirty="0">
                <a:solidFill>
                  <a:schemeClr val="accent1">
                    <a:lumMod val="50000"/>
                  </a:schemeClr>
                </a:solidFill>
                <a:latin typeface="宋体" panose="02010600030101010101" pitchFamily="2" charset="-122"/>
                <a:ea typeface="宋体" panose="02010600030101010101" pitchFamily="2" charset="-122"/>
              </a:rPr>
              <a:t>迟发性的炎症标记物</a:t>
            </a:r>
            <a:endParaRPr kumimoji="1" lang="ja-JP" altLang="en-US" sz="1400" b="1" dirty="0">
              <a:solidFill>
                <a:schemeClr val="accent1">
                  <a:lumMod val="5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341343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6-05-12 10.48.1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545" y="1628800"/>
            <a:ext cx="4846604" cy="2763670"/>
          </a:xfrm>
          <a:prstGeom prst="rect">
            <a:avLst/>
          </a:prstGeom>
        </p:spPr>
      </p:pic>
      <p:sp>
        <p:nvSpPr>
          <p:cNvPr id="8" name="テキスト ボックス 7"/>
          <p:cNvSpPr txBox="1"/>
          <p:nvPr/>
        </p:nvSpPr>
        <p:spPr>
          <a:xfrm rot="16200000">
            <a:off x="-420099" y="2433054"/>
            <a:ext cx="1622560" cy="369332"/>
          </a:xfrm>
          <a:prstGeom prst="rect">
            <a:avLst/>
          </a:prstGeom>
          <a:noFill/>
        </p:spPr>
        <p:txBody>
          <a:bodyPr wrap="none" rtlCol="0">
            <a:spAutoFit/>
          </a:bodyPr>
          <a:lstStyle/>
          <a:p>
            <a:r>
              <a:rPr kumimoji="1" lang="en-US" altLang="ja-JP" b="1" dirty="0">
                <a:latin typeface="宋体" panose="02010600030101010101" pitchFamily="2" charset="-122"/>
                <a:ea typeface="宋体" panose="02010600030101010101" pitchFamily="2" charset="-122"/>
              </a:rPr>
              <a:t>Log</a:t>
            </a:r>
            <a:r>
              <a:rPr kumimoji="1" lang="en-US" altLang="ja-JP" b="1" baseline="-25000" dirty="0">
                <a:latin typeface="宋体" panose="02010600030101010101" pitchFamily="2" charset="-122"/>
                <a:ea typeface="宋体" panose="02010600030101010101" pitchFamily="2" charset="-122"/>
              </a:rPr>
              <a:t>10</a:t>
            </a:r>
            <a:r>
              <a:rPr kumimoji="1" lang="en-US" altLang="ja-JP" b="1" dirty="0">
                <a:latin typeface="宋体" panose="02010600030101010101" pitchFamily="2" charset="-122"/>
                <a:ea typeface="宋体" panose="02010600030101010101" pitchFamily="2" charset="-122"/>
              </a:rPr>
              <a:t> CRP</a:t>
            </a:r>
            <a:r>
              <a:rPr lang="zh-CN" altLang="en-US" b="1" dirty="0">
                <a:latin typeface="宋体" panose="02010600030101010101" pitchFamily="2" charset="-122"/>
                <a:ea typeface="宋体" panose="02010600030101010101" pitchFamily="2" charset="-122"/>
              </a:rPr>
              <a:t>浓度</a:t>
            </a:r>
            <a:endParaRPr kumimoji="1" lang="ja-JP" altLang="en-US" b="1" dirty="0">
              <a:latin typeface="宋体" panose="02010600030101010101" pitchFamily="2" charset="-122"/>
              <a:ea typeface="宋体" panose="02010600030101010101" pitchFamily="2" charset="-122"/>
            </a:endParaRPr>
          </a:p>
        </p:txBody>
      </p:sp>
      <p:sp>
        <p:nvSpPr>
          <p:cNvPr id="11" name="テキスト ボックス 10"/>
          <p:cNvSpPr txBox="1"/>
          <p:nvPr/>
        </p:nvSpPr>
        <p:spPr>
          <a:xfrm>
            <a:off x="0" y="5004175"/>
            <a:ext cx="1853392" cy="307777"/>
          </a:xfrm>
          <a:prstGeom prst="rect">
            <a:avLst/>
          </a:prstGeom>
          <a:noFill/>
        </p:spPr>
        <p:txBody>
          <a:bodyPr wrap="none" rtlCol="0">
            <a:spAutoFit/>
          </a:bodyPr>
          <a:lstStyle/>
          <a:p>
            <a:r>
              <a:rPr lang="en-US" altLang="ja-JP" sz="1400" dirty="0" err="1">
                <a:latin typeface="Arial Narrow Bold"/>
                <a:cs typeface="Arial Narrow Bold"/>
              </a:rPr>
              <a:t>Michelsen</a:t>
            </a:r>
            <a:r>
              <a:rPr kumimoji="1" lang="en-US" altLang="ja-JP" sz="1400" dirty="0">
                <a:latin typeface="Arial Narrow Bold"/>
                <a:cs typeface="Arial Narrow Bold"/>
              </a:rPr>
              <a:t> </a:t>
            </a:r>
            <a:r>
              <a:rPr lang="en-US" altLang="ja-JP" sz="1400" dirty="0">
                <a:latin typeface="Arial Narrow Bold"/>
                <a:cs typeface="Arial Narrow Bold"/>
              </a:rPr>
              <a:t>J</a:t>
            </a:r>
            <a:r>
              <a:rPr kumimoji="1" lang="en-US" altLang="ja-JP" sz="1400" dirty="0">
                <a:latin typeface="Arial Narrow Bold"/>
                <a:cs typeface="Arial Narrow Bold"/>
              </a:rPr>
              <a:t>, et al., 2012</a:t>
            </a:r>
            <a:endParaRPr kumimoji="1" lang="ja-JP" altLang="en-US" sz="1400" dirty="0">
              <a:latin typeface="Arial Narrow Bold"/>
              <a:cs typeface="Arial Narrow Bold"/>
            </a:endParaRPr>
          </a:p>
        </p:txBody>
      </p:sp>
      <p:sp>
        <p:nvSpPr>
          <p:cNvPr id="13" name="テキスト ボックス 13"/>
          <p:cNvSpPr txBox="1"/>
          <p:nvPr/>
        </p:nvSpPr>
        <p:spPr>
          <a:xfrm>
            <a:off x="0" y="838200"/>
            <a:ext cx="6138219"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lang="en-US" altLang="zh-CN" sz="2800" b="1" dirty="0">
                <a:solidFill>
                  <a:schemeClr val="bg1"/>
                </a:solidFill>
                <a:latin typeface="宋体" panose="02010600030101010101" pitchFamily="2" charset="-122"/>
                <a:ea typeface="宋体" panose="02010600030101010101" pitchFamily="2" charset="-122"/>
              </a:rPr>
              <a:t>CRP</a:t>
            </a:r>
            <a:r>
              <a:rPr lang="zh-CN" altLang="en-US" sz="2800" b="1" dirty="0">
                <a:solidFill>
                  <a:schemeClr val="bg1"/>
                </a:solidFill>
                <a:latin typeface="宋体" panose="02010600030101010101" pitchFamily="2" charset="-122"/>
                <a:ea typeface="宋体" panose="02010600030101010101" pitchFamily="2" charset="-122"/>
              </a:rPr>
              <a:t>在手术熟练程度及并发症中的应用</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14" name="TextBox 13"/>
          <p:cNvSpPr txBox="1"/>
          <p:nvPr/>
        </p:nvSpPr>
        <p:spPr>
          <a:xfrm>
            <a:off x="2448342" y="1808820"/>
            <a:ext cx="2123658" cy="369332"/>
          </a:xfrm>
          <a:prstGeom prst="rect">
            <a:avLst/>
          </a:prstGeom>
          <a:noFill/>
        </p:spPr>
        <p:txBody>
          <a:bodyPr vert="horz" wrap="square" rtlCol="0">
            <a:spAutoFit/>
          </a:bodyPr>
          <a:lstStyle/>
          <a:p>
            <a:r>
              <a:rPr lang="zh-CN" altLang="en-US" dirty="0"/>
              <a:t>经验尚浅的医生</a:t>
            </a:r>
          </a:p>
        </p:txBody>
      </p:sp>
      <p:sp>
        <p:nvSpPr>
          <p:cNvPr id="16" name="TextBox 15"/>
          <p:cNvSpPr txBox="1"/>
          <p:nvPr/>
        </p:nvSpPr>
        <p:spPr>
          <a:xfrm>
            <a:off x="2591780" y="3059668"/>
            <a:ext cx="2123658" cy="369332"/>
          </a:xfrm>
          <a:prstGeom prst="rect">
            <a:avLst/>
          </a:prstGeom>
          <a:noFill/>
        </p:spPr>
        <p:txBody>
          <a:bodyPr vert="horz" wrap="square" rtlCol="0">
            <a:spAutoFit/>
          </a:bodyPr>
          <a:lstStyle/>
          <a:p>
            <a:r>
              <a:rPr lang="zh-CN" altLang="en-US" dirty="0"/>
              <a:t>经验丰富的医生</a:t>
            </a:r>
          </a:p>
        </p:txBody>
      </p:sp>
      <p:pic>
        <p:nvPicPr>
          <p:cNvPr id="17" name="コンテンツ プレースホルダー 1" descr="スクリーンショット 2016-05-05 10.41.43.png"/>
          <p:cNvPicPr>
            <a:picLocks noGrp="1" noChangeAspect="1"/>
          </p:cNvPicPr>
          <p:nvPr>
            <p:ph sz="quarter" idx="13"/>
          </p:nvPr>
        </p:nvPicPr>
        <p:blipFill rotWithShape="1">
          <a:blip r:embed="rId3" cstate="print">
            <a:extLst>
              <a:ext uri="{28A0092B-C50C-407E-A947-70E740481C1C}">
                <a14:useLocalDpi xmlns:a14="http://schemas.microsoft.com/office/drawing/2010/main"/>
              </a:ext>
            </a:extLst>
          </a:blip>
          <a:stretch/>
        </p:blipFill>
        <p:spPr>
          <a:xfrm>
            <a:off x="4572000" y="3203975"/>
            <a:ext cx="4392392" cy="3368079"/>
          </a:xfrm>
        </p:spPr>
      </p:pic>
      <p:grpSp>
        <p:nvGrpSpPr>
          <p:cNvPr id="18" name="组合 17"/>
          <p:cNvGrpSpPr/>
          <p:nvPr/>
        </p:nvGrpSpPr>
        <p:grpSpPr>
          <a:xfrm>
            <a:off x="7047275" y="3429000"/>
            <a:ext cx="1955437" cy="646331"/>
            <a:chOff x="5893856" y="1411069"/>
            <a:chExt cx="1955437" cy="646331"/>
          </a:xfrm>
        </p:grpSpPr>
        <p:sp>
          <p:nvSpPr>
            <p:cNvPr id="19" name="テキスト ボックス 2"/>
            <p:cNvSpPr txBox="1"/>
            <p:nvPr/>
          </p:nvSpPr>
          <p:spPr>
            <a:xfrm>
              <a:off x="6164216" y="1411069"/>
              <a:ext cx="1685077" cy="646331"/>
            </a:xfrm>
            <a:prstGeom prst="rect">
              <a:avLst/>
            </a:prstGeom>
            <a:noFill/>
          </p:spPr>
          <p:txBody>
            <a:bodyPr wrap="none" rtlCol="0">
              <a:spAutoFit/>
            </a:bodyPr>
            <a:lstStyle/>
            <a:p>
              <a:r>
                <a:rPr lang="zh-CN" altLang="en-US" dirty="0">
                  <a:solidFill>
                    <a:srgbClr val="000000"/>
                  </a:solidFill>
                  <a:latin typeface="宋体" panose="02010600030101010101" pitchFamily="2" charset="-122"/>
                  <a:ea typeface="宋体" panose="02010600030101010101" pitchFamily="2" charset="-122"/>
                </a:rPr>
                <a:t>术后并发症</a:t>
              </a:r>
              <a:r>
                <a:rPr lang="en-US" altLang="ja-JP" dirty="0">
                  <a:solidFill>
                    <a:srgbClr val="000000"/>
                  </a:solidFill>
                  <a:latin typeface="宋体" panose="02010600030101010101" pitchFamily="2" charset="-122"/>
                  <a:ea typeface="宋体" panose="02010600030101010101" pitchFamily="2" charset="-122"/>
                </a:rPr>
                <a:t>(−)</a:t>
              </a:r>
              <a:endParaRPr kumimoji="1" lang="en-US" altLang="ja-JP" dirty="0">
                <a:solidFill>
                  <a:srgbClr val="000000"/>
                </a:solidFill>
                <a:latin typeface="宋体" panose="02010600030101010101" pitchFamily="2" charset="-122"/>
                <a:ea typeface="宋体" panose="02010600030101010101" pitchFamily="2" charset="-122"/>
              </a:endParaRPr>
            </a:p>
            <a:p>
              <a:r>
                <a:rPr lang="zh-CN" altLang="en-US" dirty="0">
                  <a:solidFill>
                    <a:srgbClr val="000000"/>
                  </a:solidFill>
                  <a:latin typeface="宋体" panose="02010600030101010101" pitchFamily="2" charset="-122"/>
                  <a:ea typeface="宋体" panose="02010600030101010101" pitchFamily="2" charset="-122"/>
                </a:rPr>
                <a:t>术后并发症</a:t>
              </a:r>
              <a:r>
                <a:rPr lang="en-US" altLang="ja-JP" dirty="0">
                  <a:solidFill>
                    <a:srgbClr val="000000"/>
                  </a:solidFill>
                  <a:latin typeface="宋体" panose="02010600030101010101" pitchFamily="2" charset="-122"/>
                  <a:ea typeface="宋体" panose="02010600030101010101" pitchFamily="2" charset="-122"/>
                </a:rPr>
                <a:t>(+)</a:t>
              </a:r>
            </a:p>
          </p:txBody>
        </p:sp>
        <p:sp>
          <p:nvSpPr>
            <p:cNvPr id="20" name="正方形/長方形 6"/>
            <p:cNvSpPr/>
            <p:nvPr/>
          </p:nvSpPr>
          <p:spPr>
            <a:xfrm>
              <a:off x="5898885" y="1492512"/>
              <a:ext cx="304800" cy="2286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7"/>
            <p:cNvSpPr/>
            <p:nvPr/>
          </p:nvSpPr>
          <p:spPr>
            <a:xfrm>
              <a:off x="5893856" y="1770867"/>
              <a:ext cx="304800" cy="228600"/>
            </a:xfrm>
            <a:prstGeom prst="rect">
              <a:avLst/>
            </a:prstGeom>
            <a:solidFill>
              <a:srgbClr val="00009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TextBox 21"/>
          <p:cNvSpPr txBox="1"/>
          <p:nvPr/>
        </p:nvSpPr>
        <p:spPr>
          <a:xfrm>
            <a:off x="5067055" y="2844225"/>
            <a:ext cx="3915435" cy="584775"/>
          </a:xfrm>
          <a:prstGeom prst="rect">
            <a:avLst/>
          </a:prstGeom>
          <a:solidFill>
            <a:schemeClr val="accent5">
              <a:lumMod val="75000"/>
            </a:schemeClr>
          </a:solidFill>
        </p:spPr>
        <p:txBody>
          <a:bodyPr vert="horz" wrap="square" rtlCol="0">
            <a:spAutoFit/>
          </a:bodyPr>
          <a:lstStyle/>
          <a:p>
            <a:pPr algn="ctr"/>
            <a:r>
              <a:rPr lang="zh-CN" altLang="en-US" sz="1600" dirty="0">
                <a:solidFill>
                  <a:schemeClr val="bg1"/>
                </a:solidFill>
              </a:rPr>
              <a:t>使用恩诺沙星治疗，如果第</a:t>
            </a:r>
            <a:r>
              <a:rPr lang="en-US" altLang="zh-CN" sz="1600" dirty="0">
                <a:solidFill>
                  <a:schemeClr val="bg1"/>
                </a:solidFill>
              </a:rPr>
              <a:t>4</a:t>
            </a:r>
            <a:r>
              <a:rPr lang="zh-CN" altLang="en-US" sz="1600" dirty="0">
                <a:solidFill>
                  <a:schemeClr val="bg1"/>
                </a:solidFill>
              </a:rPr>
              <a:t>天</a:t>
            </a:r>
            <a:r>
              <a:rPr lang="en-US" altLang="zh-CN" sz="1600" dirty="0">
                <a:solidFill>
                  <a:schemeClr val="bg1"/>
                </a:solidFill>
              </a:rPr>
              <a:t>CRP</a:t>
            </a:r>
            <a:r>
              <a:rPr lang="zh-CN" altLang="en-US" sz="1600" dirty="0">
                <a:solidFill>
                  <a:schemeClr val="bg1"/>
                </a:solidFill>
              </a:rPr>
              <a:t>数值仍很高，则有较高概率发生并发症</a:t>
            </a:r>
          </a:p>
        </p:txBody>
      </p:sp>
      <p:sp>
        <p:nvSpPr>
          <p:cNvPr id="23" name="テキスト ボックス 12"/>
          <p:cNvSpPr txBox="1"/>
          <p:nvPr/>
        </p:nvSpPr>
        <p:spPr>
          <a:xfrm>
            <a:off x="6749745" y="6488668"/>
            <a:ext cx="1907895" cy="307777"/>
          </a:xfrm>
          <a:prstGeom prst="rect">
            <a:avLst/>
          </a:prstGeom>
          <a:noFill/>
        </p:spPr>
        <p:txBody>
          <a:bodyPr wrap="none" rtlCol="0">
            <a:spAutoFit/>
          </a:bodyPr>
          <a:lstStyle/>
          <a:p>
            <a:r>
              <a:rPr kumimoji="1" lang="en-US" altLang="ja-JP" sz="1400" dirty="0" err="1">
                <a:latin typeface="Arial Narrow Bold"/>
                <a:cs typeface="Arial Narrow Bold"/>
              </a:rPr>
              <a:t>Dabrowski</a:t>
            </a:r>
            <a:r>
              <a:rPr kumimoji="1" lang="en-US" altLang="ja-JP" sz="1400" dirty="0">
                <a:latin typeface="Arial Narrow Bold"/>
                <a:cs typeface="Arial Narrow Bold"/>
              </a:rPr>
              <a:t> </a:t>
            </a:r>
            <a:r>
              <a:rPr lang="en-US" altLang="ja-JP" sz="1400" dirty="0">
                <a:latin typeface="Arial Narrow Bold"/>
                <a:cs typeface="Arial Narrow Bold"/>
              </a:rPr>
              <a:t>R</a:t>
            </a:r>
            <a:r>
              <a:rPr kumimoji="1" lang="en-US" altLang="ja-JP" sz="1400" dirty="0">
                <a:latin typeface="Arial Narrow Bold"/>
                <a:cs typeface="Arial Narrow Bold"/>
              </a:rPr>
              <a:t>, et al., 2009</a:t>
            </a:r>
            <a:endParaRPr kumimoji="1" lang="ja-JP" altLang="en-US" sz="1400" dirty="0">
              <a:latin typeface="Arial Narrow Bold"/>
              <a:cs typeface="Arial Narrow Bold"/>
            </a:endParaRPr>
          </a:p>
        </p:txBody>
      </p:sp>
      <p:sp>
        <p:nvSpPr>
          <p:cNvPr id="24" name="TextBox 23"/>
          <p:cNvSpPr txBox="1"/>
          <p:nvPr/>
        </p:nvSpPr>
        <p:spPr>
          <a:xfrm>
            <a:off x="431540" y="4419110"/>
            <a:ext cx="3915435" cy="584775"/>
          </a:xfrm>
          <a:prstGeom prst="rect">
            <a:avLst/>
          </a:prstGeom>
          <a:solidFill>
            <a:schemeClr val="accent5">
              <a:lumMod val="75000"/>
            </a:schemeClr>
          </a:solidFill>
        </p:spPr>
        <p:txBody>
          <a:bodyPr vert="horz" wrap="square" rtlCol="0">
            <a:spAutoFit/>
          </a:bodyPr>
          <a:lstStyle/>
          <a:p>
            <a:pPr algn="ctr"/>
            <a:r>
              <a:rPr lang="zh-CN" altLang="en-US" sz="1600" dirty="0">
                <a:solidFill>
                  <a:schemeClr val="bg1"/>
                </a:solidFill>
              </a:rPr>
              <a:t>在手术中，经验丰富的医生由于对动物更少的应激反应，因此</a:t>
            </a:r>
            <a:r>
              <a:rPr lang="en-US" altLang="zh-CN" sz="1600" dirty="0">
                <a:solidFill>
                  <a:schemeClr val="bg1"/>
                </a:solidFill>
              </a:rPr>
              <a:t>CRP</a:t>
            </a:r>
            <a:r>
              <a:rPr lang="zh-CN" altLang="en-US" sz="1600" dirty="0">
                <a:solidFill>
                  <a:schemeClr val="bg1"/>
                </a:solidFill>
              </a:rPr>
              <a:t>下降速度更快</a:t>
            </a:r>
          </a:p>
        </p:txBody>
      </p:sp>
    </p:spTree>
    <p:extLst>
      <p:ext uri="{BB962C8B-B14F-4D97-AF65-F5344CB8AC3E}">
        <p14:creationId xmlns:p14="http://schemas.microsoft.com/office/powerpoint/2010/main" val="133965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p:cNvSpPr txBox="1"/>
          <p:nvPr/>
        </p:nvSpPr>
        <p:spPr>
          <a:xfrm>
            <a:off x="0" y="838200"/>
            <a:ext cx="2892138"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lang="en-US" altLang="zh-CN" sz="2800" b="1" dirty="0">
                <a:solidFill>
                  <a:schemeClr val="bg1"/>
                </a:solidFill>
                <a:latin typeface="宋体" panose="02010600030101010101" pitchFamily="2" charset="-122"/>
                <a:ea typeface="宋体" panose="02010600030101010101" pitchFamily="2" charset="-122"/>
              </a:rPr>
              <a:t>CRP</a:t>
            </a:r>
            <a:r>
              <a:rPr lang="zh-CN" altLang="en-US" sz="2800" b="1" dirty="0">
                <a:solidFill>
                  <a:schemeClr val="bg1"/>
                </a:solidFill>
                <a:latin typeface="宋体" panose="02010600030101010101" pitchFamily="2" charset="-122"/>
                <a:ea typeface="宋体" panose="02010600030101010101" pitchFamily="2" charset="-122"/>
              </a:rPr>
              <a:t>与炎症的蔓延</a:t>
            </a:r>
            <a:endParaRPr kumimoji="1" lang="ja-JP" altLang="en-US" sz="2800" b="1" dirty="0">
              <a:solidFill>
                <a:schemeClr val="bg1"/>
              </a:solidFill>
              <a:latin typeface="宋体" panose="02010600030101010101" pitchFamily="2" charset="-122"/>
              <a:ea typeface="宋体" panose="02010600030101010101" pitchFamily="2" charset="-122"/>
            </a:endParaRPr>
          </a:p>
        </p:txBody>
      </p:sp>
      <p:graphicFrame>
        <p:nvGraphicFramePr>
          <p:cNvPr id="4" name="表 3"/>
          <p:cNvGraphicFramePr>
            <a:graphicFrameLocks noGrp="1"/>
          </p:cNvGraphicFramePr>
          <p:nvPr>
            <p:extLst>
              <p:ext uri="{D42A27DB-BD31-4B8C-83A1-F6EECF244321}">
                <p14:modId xmlns:p14="http://schemas.microsoft.com/office/powerpoint/2010/main" val="3326273458"/>
              </p:ext>
            </p:extLst>
          </p:nvPr>
        </p:nvGraphicFramePr>
        <p:xfrm>
          <a:off x="732790" y="2240280"/>
          <a:ext cx="7678420" cy="2377440"/>
        </p:xfrm>
        <a:graphic>
          <a:graphicData uri="http://schemas.openxmlformats.org/drawingml/2006/table">
            <a:tbl>
              <a:tblPr firstRow="1" bandRow="1">
                <a:tableStyleId>{3C2FFA5D-87B4-456A-9821-1D502468CF0F}</a:tableStyleId>
              </a:tblPr>
              <a:tblGrid>
                <a:gridCol w="2309040">
                  <a:extLst>
                    <a:ext uri="{9D8B030D-6E8A-4147-A177-3AD203B41FA5}">
                      <a16:colId xmlns:a16="http://schemas.microsoft.com/office/drawing/2014/main" val="20000"/>
                    </a:ext>
                  </a:extLst>
                </a:gridCol>
                <a:gridCol w="1041220">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tblGrid>
              <a:tr h="330783">
                <a:tc>
                  <a:txBody>
                    <a:bodyPr/>
                    <a:lstStyle/>
                    <a:p>
                      <a:pPr algn="ctr"/>
                      <a:r>
                        <a:rPr kumimoji="1" lang="zh-CN" altLang="en-US" sz="2000" b="1" dirty="0">
                          <a:latin typeface="宋体" panose="02010600030101010101" pitchFamily="2" charset="-122"/>
                          <a:ea typeface="宋体" panose="02010600030101010101" pitchFamily="2" charset="-122"/>
                        </a:rPr>
                        <a:t>局部</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en-US" altLang="zh-CN" sz="2000" b="1" dirty="0">
                          <a:latin typeface="宋体" panose="02010600030101010101" pitchFamily="2" charset="-122"/>
                          <a:ea typeface="宋体" panose="02010600030101010101" pitchFamily="2" charset="-122"/>
                        </a:rPr>
                        <a:t>CRP</a:t>
                      </a:r>
                      <a:r>
                        <a:rPr kumimoji="1" lang="zh-CN" altLang="en-US" sz="2000" b="1" dirty="0">
                          <a:latin typeface="宋体" panose="02010600030101010101" pitchFamily="2" charset="-122"/>
                          <a:ea typeface="宋体" panose="02010600030101010101" pitchFamily="2" charset="-122"/>
                        </a:rPr>
                        <a:t>值</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b="1" dirty="0">
                          <a:latin typeface="宋体" panose="02010600030101010101" pitchFamily="2" charset="-122"/>
                          <a:ea typeface="宋体" panose="02010600030101010101" pitchFamily="2" charset="-122"/>
                        </a:rPr>
                        <a:t>全身</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en-US" altLang="zh-CN" sz="2000" b="1" dirty="0">
                          <a:latin typeface="宋体" panose="02010600030101010101" pitchFamily="2" charset="-122"/>
                          <a:ea typeface="宋体" panose="02010600030101010101" pitchFamily="2" charset="-122"/>
                        </a:rPr>
                        <a:t>CRP</a:t>
                      </a:r>
                      <a:r>
                        <a:rPr kumimoji="1" lang="zh-CN" altLang="en-US" sz="2000" b="1" dirty="0">
                          <a:latin typeface="宋体" panose="02010600030101010101" pitchFamily="2" charset="-122"/>
                          <a:ea typeface="宋体" panose="02010600030101010101" pitchFamily="2" charset="-122"/>
                        </a:rPr>
                        <a:t>值</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0"/>
                  </a:ext>
                </a:extLst>
              </a:tr>
              <a:tr h="381672">
                <a:tc>
                  <a:txBody>
                    <a:bodyPr/>
                    <a:lstStyle/>
                    <a:p>
                      <a:pPr algn="ctr"/>
                      <a:r>
                        <a:rPr kumimoji="1" lang="zh-CN" altLang="en-US" sz="2000" b="0" dirty="0">
                          <a:latin typeface="宋体" panose="02010600030101010101" pitchFamily="2" charset="-122"/>
                          <a:ea typeface="宋体" panose="02010600030101010101" pitchFamily="2" charset="-122"/>
                        </a:rPr>
                        <a:t>胃炎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b="0" dirty="0">
                          <a:latin typeface="宋体" panose="02010600030101010101" pitchFamily="2" charset="-122"/>
                          <a:ea typeface="宋体" panose="02010600030101010101" pitchFamily="2" charset="-122"/>
                        </a:rPr>
                        <a:t>胰腺炎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381672">
                <a:tc>
                  <a:txBody>
                    <a:bodyPr/>
                    <a:lstStyle/>
                    <a:p>
                      <a:pPr algn="ctr"/>
                      <a:r>
                        <a:rPr kumimoji="1" lang="zh-CN" altLang="en-US" sz="2000" b="0" dirty="0">
                          <a:latin typeface="宋体" panose="02010600030101010101" pitchFamily="2" charset="-122"/>
                          <a:ea typeface="宋体" panose="02010600030101010101" pitchFamily="2" charset="-122"/>
                        </a:rPr>
                        <a:t>肠炎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dirty="0">
                          <a:latin typeface="宋体" panose="02010600030101010101" pitchFamily="2" charset="-122"/>
                          <a:ea typeface="宋体" panose="02010600030101010101" pitchFamily="2" charset="-122"/>
                        </a:rPr>
                        <a:t>肠穿孔、腹膜炎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2"/>
                  </a:ext>
                </a:extLst>
              </a:tr>
              <a:tr h="381672">
                <a:tc>
                  <a:txBody>
                    <a:bodyPr/>
                    <a:lstStyle/>
                    <a:p>
                      <a:pPr algn="ctr"/>
                      <a:r>
                        <a:rPr kumimoji="1" lang="zh-CN" altLang="en-US" sz="2000" dirty="0">
                          <a:latin typeface="宋体" panose="02010600030101010101" pitchFamily="2" charset="-122"/>
                          <a:ea typeface="宋体" panose="02010600030101010101" pitchFamily="2" charset="-122"/>
                        </a:rPr>
                        <a:t>上呼吸道感染</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b="0" dirty="0">
                          <a:latin typeface="宋体" panose="02010600030101010101" pitchFamily="2" charset="-122"/>
                          <a:ea typeface="宋体" panose="02010600030101010101" pitchFamily="2" charset="-122"/>
                        </a:rPr>
                        <a:t>肺炎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3"/>
                  </a:ext>
                </a:extLst>
              </a:tr>
              <a:tr h="381672">
                <a:tc>
                  <a:txBody>
                    <a:bodyPr/>
                    <a:lstStyle/>
                    <a:p>
                      <a:pPr algn="ctr"/>
                      <a:r>
                        <a:rPr kumimoji="1" lang="zh-CN" altLang="en-US" sz="2000" b="0" dirty="0">
                          <a:latin typeface="宋体" panose="02010600030101010101" pitchFamily="2" charset="-122"/>
                          <a:ea typeface="宋体" panose="02010600030101010101" pitchFamily="2" charset="-122"/>
                        </a:rPr>
                        <a:t>膀胱炎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dirty="0">
                          <a:latin typeface="宋体" panose="02010600030101010101" pitchFamily="2" charset="-122"/>
                          <a:ea typeface="宋体" panose="02010600030101010101" pitchFamily="2" charset="-122"/>
                        </a:rPr>
                        <a:t>肾盂肾炎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4"/>
                  </a:ext>
                </a:extLst>
              </a:tr>
              <a:tr h="381672">
                <a:tc>
                  <a:txBody>
                    <a:bodyPr/>
                    <a:lstStyle/>
                    <a:p>
                      <a:pPr algn="ctr"/>
                      <a:r>
                        <a:rPr kumimoji="1" lang="zh-CN" altLang="en-US" sz="2000" b="1" dirty="0">
                          <a:latin typeface="宋体" panose="02010600030101010101" pitchFamily="2" charset="-122"/>
                          <a:ea typeface="宋体" panose="02010600030101010101" pitchFamily="2" charset="-122"/>
                        </a:rPr>
                        <a:t>变形性关节病</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algn="ctr"/>
                      <a:r>
                        <a:rPr kumimoji="1" lang="zh-CN" altLang="en-US" sz="2000" b="0" dirty="0">
                          <a:latin typeface="宋体" panose="02010600030101010101" pitchFamily="2" charset="-122"/>
                          <a:ea typeface="宋体" panose="02010600030101010101" pitchFamily="2" charset="-122"/>
                        </a:rPr>
                        <a:t>多发性关节炎</a:t>
                      </a:r>
                      <a:endParaRPr kumimoji="1" lang="ja-JP" altLang="en-US" sz="2000" b="1" dirty="0">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5"/>
                  </a:ext>
                </a:extLst>
              </a:tr>
            </a:tbl>
          </a:graphicData>
        </a:graphic>
      </p:graphicFrame>
      <p:graphicFrame>
        <p:nvGraphicFramePr>
          <p:cNvPr id="5" name="表 5"/>
          <p:cNvGraphicFramePr>
            <a:graphicFrameLocks noGrp="1"/>
          </p:cNvGraphicFramePr>
          <p:nvPr>
            <p:extLst>
              <p:ext uri="{D42A27DB-BD31-4B8C-83A1-F6EECF244321}">
                <p14:modId xmlns:p14="http://schemas.microsoft.com/office/powerpoint/2010/main" val="3405697440"/>
              </p:ext>
            </p:extLst>
          </p:nvPr>
        </p:nvGraphicFramePr>
        <p:xfrm>
          <a:off x="761999" y="5229200"/>
          <a:ext cx="7620001" cy="1188720"/>
        </p:xfrm>
        <a:graphic>
          <a:graphicData uri="http://schemas.openxmlformats.org/drawingml/2006/table">
            <a:tbl>
              <a:tblPr bandRow="1">
                <a:tableStyleId>{3C2FFA5D-87B4-456A-9821-1D502468CF0F}</a:tableStyleId>
              </a:tblPr>
              <a:tblGrid>
                <a:gridCol w="2286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374915">
                <a:tc>
                  <a:txBody>
                    <a:bodyPr/>
                    <a:lstStyle/>
                    <a:p>
                      <a:pPr algn="ctr"/>
                      <a:r>
                        <a:rPr kumimoji="1" lang="zh-CN" altLang="en-US" sz="2000" b="0" dirty="0">
                          <a:solidFill>
                            <a:schemeClr val="dk1"/>
                          </a:solidFill>
                          <a:latin typeface="宋体" panose="02010600030101010101" pitchFamily="2" charset="-122"/>
                          <a:ea typeface="宋体" panose="02010600030101010101" pitchFamily="2" charset="-122"/>
                        </a:rPr>
                        <a:t>肝炎</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zh-CN" altLang="en-US" sz="2000" dirty="0">
                          <a:latin typeface="宋体" panose="02010600030101010101" pitchFamily="2" charset="-122"/>
                          <a:ea typeface="宋体" panose="02010600030101010101" pitchFamily="2" charset="-122"/>
                        </a:rPr>
                        <a:t>肝脓肿</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0"/>
                  </a:ext>
                </a:extLst>
              </a:tr>
              <a:tr h="374915">
                <a:tc>
                  <a:txBody>
                    <a:bodyPr/>
                    <a:lstStyle/>
                    <a:p>
                      <a:pPr algn="ctr"/>
                      <a:r>
                        <a:rPr kumimoji="1" lang="zh-CN" altLang="en-US" sz="2000" b="0" dirty="0">
                          <a:solidFill>
                            <a:schemeClr val="dk1"/>
                          </a:solidFill>
                          <a:latin typeface="宋体" panose="02010600030101010101" pitchFamily="2" charset="-122"/>
                          <a:ea typeface="宋体" panose="02010600030101010101" pitchFamily="2" charset="-122"/>
                        </a:rPr>
                        <a:t>皮肤炎</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zh-CN" altLang="en-US" sz="2000" dirty="0">
                          <a:latin typeface="宋体" panose="02010600030101010101" pitchFamily="2" charset="-122"/>
                          <a:ea typeface="宋体" panose="02010600030101010101" pitchFamily="2" charset="-122"/>
                        </a:rPr>
                        <a:t>皮下脓肿</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374915">
                <a:tc>
                  <a:txBody>
                    <a:bodyPr/>
                    <a:lstStyle/>
                    <a:p>
                      <a:pPr algn="ctr"/>
                      <a:r>
                        <a:rPr kumimoji="1" lang="zh-CN" altLang="en-US" sz="2000" dirty="0">
                          <a:latin typeface="宋体" panose="02010600030101010101" pitchFamily="2" charset="-122"/>
                          <a:ea typeface="宋体" panose="02010600030101010101" pitchFamily="2" charset="-122"/>
                        </a:rPr>
                        <a:t>口腔炎</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zh-CN" altLang="en-US" sz="2000" dirty="0">
                          <a:latin typeface="宋体" panose="02010600030101010101" pitchFamily="2" charset="-122"/>
                          <a:ea typeface="宋体" panose="02010600030101010101" pitchFamily="2" charset="-122"/>
                        </a:rPr>
                        <a:t>根尖脓肿</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tc>
                  <a:txBody>
                    <a:bodyPr/>
                    <a:lstStyle/>
                    <a:p>
                      <a:pPr algn="ctr"/>
                      <a:r>
                        <a:rPr kumimoji="1" lang="ja-JP" altLang="en-US" sz="2000" dirty="0">
                          <a:latin typeface="宋体" panose="02010600030101010101" pitchFamily="2" charset="-122"/>
                          <a:ea typeface="宋体" panose="02010600030101010101" pitchFamily="2" charset="-122"/>
                        </a:rPr>
                        <a:t>↑↑</a:t>
                      </a:r>
                      <a:endParaRPr kumimoji="1" lang="ja-JP" altLang="en-US" sz="2000" b="1" dirty="0">
                        <a:solidFill>
                          <a:schemeClr val="bg1"/>
                        </a:solidFill>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611560" y="1448780"/>
            <a:ext cx="7920880" cy="1046440"/>
          </a:xfrm>
          <a:prstGeom prst="rect">
            <a:avLst/>
          </a:prstGeom>
          <a:noFill/>
        </p:spPr>
        <p:txBody>
          <a:bodyPr wrap="square" rtlCol="0">
            <a:spAutoFit/>
          </a:bodyPr>
          <a:lstStyle/>
          <a:p>
            <a:pPr marL="0" lvl="1"/>
            <a:r>
              <a:rPr lang="en-US" altLang="zh-CN" sz="2200" dirty="0">
                <a:latin typeface="宋体" panose="02010600030101010101" pitchFamily="2" charset="-122"/>
                <a:ea typeface="宋体" panose="02010600030101010101" pitchFamily="2" charset="-122"/>
                <a:sym typeface="Wingdings"/>
              </a:rPr>
              <a:t></a:t>
            </a:r>
            <a:r>
              <a:rPr lang="en-US" altLang="zh-CN" sz="2200" dirty="0">
                <a:latin typeface="宋体" panose="02010600030101010101" pitchFamily="2" charset="-122"/>
                <a:ea typeface="宋体" panose="02010600030101010101" pitchFamily="2" charset="-122"/>
              </a:rPr>
              <a:t>CRP</a:t>
            </a:r>
            <a:r>
              <a:rPr lang="zh-CN" altLang="en-US" sz="2200" dirty="0">
                <a:latin typeface="宋体" panose="02010600030101010101" pitchFamily="2" charset="-122"/>
                <a:ea typeface="宋体" panose="02010600030101010101" pitchFamily="2" charset="-122"/>
              </a:rPr>
              <a:t>上升程度</a:t>
            </a:r>
            <a:endParaRPr lang="en-US" altLang="zh-CN" sz="2200" dirty="0">
              <a:latin typeface="宋体" panose="02010600030101010101" pitchFamily="2" charset="-122"/>
              <a:ea typeface="宋体" panose="02010600030101010101" pitchFamily="2" charset="-122"/>
            </a:endParaRPr>
          </a:p>
          <a:p>
            <a:pPr marL="0" lvl="1"/>
            <a:r>
              <a:rPr lang="en-US" altLang="zh-CN" sz="2200" dirty="0">
                <a:latin typeface="宋体" panose="02010600030101010101" pitchFamily="2" charset="-122"/>
                <a:ea typeface="宋体" panose="02010600030101010101" pitchFamily="2" charset="-122"/>
                <a:sym typeface="Wingdings"/>
              </a:rPr>
              <a:t></a:t>
            </a:r>
            <a:r>
              <a:rPr lang="zh-CN" altLang="en-US" sz="2200" dirty="0">
                <a:latin typeface="宋体" panose="02010600030101010101" pitchFamily="2" charset="-122"/>
                <a:ea typeface="宋体" panose="02010600030101010101" pitchFamily="2" charset="-122"/>
              </a:rPr>
              <a:t>局部性的炎症</a:t>
            </a:r>
            <a:r>
              <a:rPr lang="ja-JP" altLang="en-US" sz="2200" dirty="0">
                <a:latin typeface="宋体" panose="02010600030101010101" pitchFamily="2" charset="-122"/>
                <a:ea typeface="宋体" panose="02010600030101010101" pitchFamily="2" charset="-122"/>
              </a:rPr>
              <a:t>　＜＜　</a:t>
            </a:r>
            <a:r>
              <a:rPr lang="zh-CN" altLang="en-US" sz="2200" dirty="0">
                <a:latin typeface="宋体" panose="02010600030101010101" pitchFamily="2" charset="-122"/>
                <a:ea typeface="宋体" panose="02010600030101010101" pitchFamily="2" charset="-122"/>
              </a:rPr>
              <a:t>全身性</a:t>
            </a:r>
            <a:r>
              <a:rPr lang="ja-JP" altLang="en-US" sz="2200" dirty="0">
                <a:latin typeface="宋体" panose="02010600030101010101" pitchFamily="2" charset="-122"/>
                <a:ea typeface="宋体" panose="02010600030101010101" pitchFamily="2" charset="-122"/>
              </a:rPr>
              <a:t>・</a:t>
            </a:r>
            <a:r>
              <a:rPr lang="zh-CN" altLang="en-US" sz="2200" dirty="0">
                <a:latin typeface="宋体" panose="02010600030101010101" pitchFamily="2" charset="-122"/>
                <a:ea typeface="宋体" panose="02010600030101010101" pitchFamily="2" charset="-122"/>
              </a:rPr>
              <a:t>大范围的炎症</a:t>
            </a:r>
            <a:endParaRPr lang="en-US" altLang="ja-JP" sz="2200" dirty="0">
              <a:latin typeface="宋体" panose="02010600030101010101" pitchFamily="2" charset="-122"/>
              <a:ea typeface="宋体" panose="02010600030101010101" pitchFamily="2" charset="-122"/>
            </a:endParaRPr>
          </a:p>
          <a:p>
            <a:endParaRPr lang="zh-CN" altLang="en-US" dirty="0"/>
          </a:p>
        </p:txBody>
      </p:sp>
      <p:sp>
        <p:nvSpPr>
          <p:cNvPr id="7" name="TextBox 6"/>
          <p:cNvSpPr txBox="1"/>
          <p:nvPr/>
        </p:nvSpPr>
        <p:spPr>
          <a:xfrm>
            <a:off x="611560" y="4779150"/>
            <a:ext cx="6120680" cy="984885"/>
          </a:xfrm>
          <a:prstGeom prst="rect">
            <a:avLst/>
          </a:prstGeom>
          <a:noFill/>
        </p:spPr>
        <p:txBody>
          <a:bodyPr wrap="square" rtlCol="0">
            <a:spAutoFit/>
          </a:bodyPr>
          <a:lstStyle/>
          <a:p>
            <a:pPr marL="0" lvl="1"/>
            <a:r>
              <a:rPr lang="en-US" altLang="zh-CN" sz="2200" dirty="0">
                <a:latin typeface="宋体" panose="02010600030101010101" pitchFamily="2" charset="-122"/>
                <a:ea typeface="宋体" panose="02010600030101010101" pitchFamily="2" charset="-122"/>
                <a:sym typeface="Wingdings"/>
              </a:rPr>
              <a:t></a:t>
            </a:r>
            <a:r>
              <a:rPr lang="zh-CN" altLang="en-US" sz="2200" dirty="0">
                <a:latin typeface="宋体" panose="02010600030101010101" pitchFamily="2" charset="-122"/>
                <a:ea typeface="宋体" panose="02010600030101010101" pitchFamily="2" charset="-122"/>
              </a:rPr>
              <a:t>局部性的炎症</a:t>
            </a:r>
            <a:r>
              <a:rPr lang="ja-JP" altLang="en-US" sz="2200" dirty="0">
                <a:latin typeface="宋体" panose="02010600030101010101" pitchFamily="2" charset="-122"/>
                <a:ea typeface="宋体" panose="02010600030101010101" pitchFamily="2" charset="-122"/>
              </a:rPr>
              <a:t>　＜＜　</a:t>
            </a:r>
            <a:r>
              <a:rPr lang="zh-CN" altLang="en-US" sz="2200" dirty="0">
                <a:latin typeface="宋体" panose="02010600030101010101" pitchFamily="2" charset="-122"/>
                <a:ea typeface="宋体" panose="02010600030101010101" pitchFamily="2" charset="-122"/>
              </a:rPr>
              <a:t>全身性</a:t>
            </a:r>
            <a:r>
              <a:rPr lang="ja-JP" altLang="en-US" sz="2200" dirty="0">
                <a:latin typeface="宋体" panose="02010600030101010101" pitchFamily="2" charset="-122"/>
                <a:ea typeface="宋体" panose="02010600030101010101" pitchFamily="2" charset="-122"/>
              </a:rPr>
              <a:t>・</a:t>
            </a:r>
            <a:r>
              <a:rPr lang="zh-CN" altLang="en-US" sz="2200" dirty="0">
                <a:latin typeface="宋体" panose="02010600030101010101" pitchFamily="2" charset="-122"/>
                <a:ea typeface="宋体" panose="02010600030101010101" pitchFamily="2" charset="-122"/>
              </a:rPr>
              <a:t>大范围的炎症</a:t>
            </a:r>
            <a:endParaRPr lang="en-US" altLang="ja-JP" sz="2200" dirty="0">
              <a:latin typeface="宋体" panose="02010600030101010101" pitchFamily="2" charset="-122"/>
              <a:ea typeface="宋体" panose="02010600030101010101" pitchFamily="2" charset="-122"/>
            </a:endParaRPr>
          </a:p>
          <a:p>
            <a:endParaRPr lang="zh-CN" altLang="en-US" dirty="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232" y="3075057"/>
            <a:ext cx="4815535" cy="707886"/>
          </a:xfrm>
          <a:prstGeom prst="rect">
            <a:avLst/>
          </a:prstGeom>
          <a:noFill/>
        </p:spPr>
        <p:txBody>
          <a:bodyPr wrap="square" rtlCol="0">
            <a:spAutoFit/>
          </a:bodyPr>
          <a:lstStyle/>
          <a:p>
            <a:pPr algn="ctr"/>
            <a:r>
              <a:rPr lang="en-US" altLang="zh-CN" sz="4000" b="1" dirty="0">
                <a:solidFill>
                  <a:schemeClr val="accent5">
                    <a:lumMod val="75000"/>
                  </a:schemeClr>
                </a:solidFill>
              </a:rPr>
              <a:t>CRP</a:t>
            </a:r>
            <a:r>
              <a:rPr lang="zh-CN" altLang="en-US" sz="4000" b="1" dirty="0">
                <a:solidFill>
                  <a:schemeClr val="accent5">
                    <a:lumMod val="75000"/>
                  </a:schemeClr>
                </a:solidFill>
              </a:rPr>
              <a:t>的检测方法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13"/>
          <p:cNvSpPr txBox="1"/>
          <p:nvPr/>
        </p:nvSpPr>
        <p:spPr>
          <a:xfrm>
            <a:off x="0" y="838200"/>
            <a:ext cx="3982180"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en-US" altLang="ja-JP" sz="2800" b="1" dirty="0">
                <a:solidFill>
                  <a:schemeClr val="bg1"/>
                </a:solidFill>
                <a:latin typeface="宋体" panose="02010600030101010101" pitchFamily="2" charset="-122"/>
                <a:ea typeface="宋体" panose="02010600030101010101" pitchFamily="2" charset="-122"/>
              </a:rPr>
              <a:t>     CRP</a:t>
            </a:r>
            <a:r>
              <a:rPr kumimoji="1" lang="zh-CN" altLang="en-US" sz="2800" b="1" dirty="0">
                <a:solidFill>
                  <a:schemeClr val="bg1"/>
                </a:solidFill>
                <a:latin typeface="宋体" panose="02010600030101010101" pitchFamily="2" charset="-122"/>
                <a:ea typeface="宋体" panose="02010600030101010101" pitchFamily="2" charset="-122"/>
              </a:rPr>
              <a:t>检测方法     </a:t>
            </a:r>
            <a:endParaRPr kumimoji="1" lang="en-US" altLang="ja-JP" sz="2800" b="1" dirty="0">
              <a:solidFill>
                <a:schemeClr val="bg1"/>
              </a:solidFill>
              <a:latin typeface="宋体" panose="02010600030101010101" pitchFamily="2" charset="-122"/>
              <a:ea typeface="宋体" panose="02010600030101010101" pitchFamily="2" charset="-122"/>
            </a:endParaRPr>
          </a:p>
        </p:txBody>
      </p:sp>
      <p:sp>
        <p:nvSpPr>
          <p:cNvPr id="9" name="TextBox 8"/>
          <p:cNvSpPr txBox="1"/>
          <p:nvPr/>
        </p:nvSpPr>
        <p:spPr>
          <a:xfrm>
            <a:off x="971600" y="1988840"/>
            <a:ext cx="6624736" cy="646331"/>
          </a:xfrm>
          <a:prstGeom prst="rect">
            <a:avLst/>
          </a:prstGeom>
          <a:noFill/>
        </p:spPr>
        <p:txBody>
          <a:bodyPr wrap="square" rtlCol="0">
            <a:spAutoFit/>
          </a:bodyPr>
          <a:lstStyle/>
          <a:p>
            <a:r>
              <a:rPr lang="zh-CN" altLang="en-US" b="1" dirty="0">
                <a:solidFill>
                  <a:schemeClr val="accent5">
                    <a:lumMod val="50000"/>
                  </a:schemeClr>
                </a:solidFill>
              </a:rPr>
              <a:t>检测方法：</a:t>
            </a:r>
            <a:r>
              <a:rPr lang="zh-CN" altLang="en-US" dirty="0"/>
              <a:t>使用</a:t>
            </a:r>
            <a:r>
              <a:rPr lang="en-US" altLang="zh-CN" dirty="0"/>
              <a:t>NX500i</a:t>
            </a:r>
            <a:r>
              <a:rPr lang="zh-CN" altLang="en-US" dirty="0"/>
              <a:t>生化分析仪</a:t>
            </a:r>
            <a:r>
              <a:rPr lang="en-US" altLang="zh-CN" dirty="0"/>
              <a:t>,</a:t>
            </a:r>
            <a:r>
              <a:rPr lang="zh-CN" altLang="en-US" dirty="0"/>
              <a:t>选择配套的试剂片和耗材即可检测</a:t>
            </a:r>
            <a:r>
              <a:rPr lang="en-US" altLang="zh-CN" dirty="0"/>
              <a:t>CRP</a:t>
            </a:r>
            <a:endParaRPr lang="zh-CN" altLang="en-US" dirty="0"/>
          </a:p>
        </p:txBody>
      </p:sp>
      <p:grpSp>
        <p:nvGrpSpPr>
          <p:cNvPr id="2" name="组合 17"/>
          <p:cNvGrpSpPr/>
          <p:nvPr/>
        </p:nvGrpSpPr>
        <p:grpSpPr>
          <a:xfrm>
            <a:off x="611560" y="2528900"/>
            <a:ext cx="7920880" cy="2206709"/>
            <a:chOff x="755576" y="2434233"/>
            <a:chExt cx="7920880" cy="2206709"/>
          </a:xfrm>
        </p:grpSpPr>
        <p:sp>
          <p:nvSpPr>
            <p:cNvPr id="8" name="椭圆 7"/>
            <p:cNvSpPr/>
            <p:nvPr/>
          </p:nvSpPr>
          <p:spPr bwMode="auto">
            <a:xfrm>
              <a:off x="1259632" y="2996952"/>
              <a:ext cx="792088" cy="792088"/>
            </a:xfrm>
            <a:prstGeom prst="ellipse">
              <a:avLst/>
            </a:prstGeom>
            <a:solidFill>
              <a:schemeClr val="accent5">
                <a:lumMod val="75000"/>
              </a:schemeClr>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0" name="TextBox 9"/>
            <p:cNvSpPr txBox="1"/>
            <p:nvPr/>
          </p:nvSpPr>
          <p:spPr>
            <a:xfrm>
              <a:off x="755576" y="3933056"/>
              <a:ext cx="2376264" cy="707886"/>
            </a:xfrm>
            <a:prstGeom prst="rect">
              <a:avLst/>
            </a:prstGeom>
            <a:noFill/>
          </p:spPr>
          <p:txBody>
            <a:bodyPr wrap="square" rtlCol="0">
              <a:spAutoFit/>
            </a:bodyPr>
            <a:lstStyle/>
            <a:p>
              <a:r>
                <a:rPr lang="zh-CN" altLang="en-US" sz="2000" dirty="0">
                  <a:sym typeface="Wingdings"/>
                </a:rPr>
                <a:t></a:t>
              </a:r>
              <a:r>
                <a:rPr lang="zh-CN" altLang="en-US" sz="2000" dirty="0"/>
                <a:t>取出</a:t>
              </a:r>
              <a:r>
                <a:rPr lang="en-US" altLang="zh-CN" sz="2000" dirty="0"/>
                <a:t>CRP</a:t>
              </a:r>
              <a:r>
                <a:rPr lang="zh-CN" altLang="en-US" sz="2000" dirty="0"/>
                <a:t>试剂片，</a:t>
              </a:r>
              <a:endParaRPr lang="en-US" altLang="zh-CN" sz="2000" dirty="0"/>
            </a:p>
            <a:p>
              <a:r>
                <a:rPr lang="zh-CN" altLang="en-US" sz="2000" dirty="0"/>
                <a:t>放置在测试卡盒内</a:t>
              </a:r>
              <a:endParaRPr lang="en-US" altLang="zh-CN" sz="2000" dirty="0"/>
            </a:p>
          </p:txBody>
        </p:sp>
        <p:sp>
          <p:nvSpPr>
            <p:cNvPr id="11" name="椭圆 10"/>
            <p:cNvSpPr/>
            <p:nvPr/>
          </p:nvSpPr>
          <p:spPr bwMode="auto">
            <a:xfrm>
              <a:off x="4175956" y="2961519"/>
              <a:ext cx="792088" cy="792088"/>
            </a:xfrm>
            <a:prstGeom prst="ellipse">
              <a:avLst/>
            </a:prstGeom>
            <a:solidFill>
              <a:schemeClr val="accent5">
                <a:lumMod val="75000"/>
              </a:schemeClr>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2" name="TextBox 11"/>
            <p:cNvSpPr txBox="1"/>
            <p:nvPr/>
          </p:nvSpPr>
          <p:spPr>
            <a:xfrm>
              <a:off x="3527884" y="3933056"/>
              <a:ext cx="2196244" cy="707886"/>
            </a:xfrm>
            <a:prstGeom prst="rect">
              <a:avLst/>
            </a:prstGeom>
            <a:noFill/>
          </p:spPr>
          <p:txBody>
            <a:bodyPr wrap="square" rtlCol="0">
              <a:spAutoFit/>
            </a:bodyPr>
            <a:lstStyle/>
            <a:p>
              <a:r>
                <a:rPr lang="zh-CN" altLang="en-US" sz="2000" dirty="0">
                  <a:sym typeface="Wingdings"/>
                </a:rPr>
                <a:t></a:t>
              </a:r>
              <a:r>
                <a:rPr lang="zh-CN" altLang="en-US" sz="2000" dirty="0"/>
                <a:t>放置样本、枪头</a:t>
              </a:r>
              <a:endParaRPr lang="en-US" altLang="zh-CN" sz="2000" dirty="0"/>
            </a:p>
            <a:p>
              <a:r>
                <a:rPr lang="zh-CN" altLang="en-US" sz="2000" dirty="0"/>
                <a:t>混合器及稀释液</a:t>
              </a:r>
              <a:endParaRPr lang="en-US" altLang="zh-CN" sz="2000" dirty="0"/>
            </a:p>
          </p:txBody>
        </p:sp>
        <p:sp>
          <p:nvSpPr>
            <p:cNvPr id="13" name="椭圆 12"/>
            <p:cNvSpPr/>
            <p:nvPr/>
          </p:nvSpPr>
          <p:spPr bwMode="auto">
            <a:xfrm>
              <a:off x="7020272" y="2961519"/>
              <a:ext cx="792088" cy="792088"/>
            </a:xfrm>
            <a:prstGeom prst="ellipse">
              <a:avLst/>
            </a:prstGeom>
            <a:solidFill>
              <a:schemeClr val="accent5">
                <a:lumMod val="75000"/>
              </a:schemeClr>
            </a:solidFill>
            <a:ln w="9525" cap="flat" cmpd="sng" algn="ctr">
              <a:solidFill>
                <a:srgbClr val="0000FF"/>
              </a:solidFill>
              <a:prstDash val="solid"/>
              <a:round/>
              <a:headEnd type="none" w="med" len="med"/>
              <a:tailEnd type="none" w="med" len="me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4" name="TextBox 13"/>
            <p:cNvSpPr txBox="1"/>
            <p:nvPr/>
          </p:nvSpPr>
          <p:spPr>
            <a:xfrm>
              <a:off x="6444208" y="3861048"/>
              <a:ext cx="2232248" cy="707886"/>
            </a:xfrm>
            <a:prstGeom prst="rect">
              <a:avLst/>
            </a:prstGeom>
            <a:noFill/>
          </p:spPr>
          <p:txBody>
            <a:bodyPr wrap="square" rtlCol="0">
              <a:spAutoFit/>
            </a:bodyPr>
            <a:lstStyle/>
            <a:p>
              <a:r>
                <a:rPr lang="zh-CN" altLang="en-US" sz="2000" dirty="0">
                  <a:sym typeface="Wingdings"/>
                </a:rPr>
                <a:t></a:t>
              </a:r>
              <a:r>
                <a:rPr lang="zh-CN" altLang="en-US" sz="2000" dirty="0"/>
                <a:t>点击开始</a:t>
              </a:r>
              <a:endParaRPr lang="en-US" altLang="zh-CN" sz="2000" dirty="0"/>
            </a:p>
            <a:p>
              <a:r>
                <a:rPr lang="zh-CN" altLang="en-US" sz="2000" dirty="0"/>
                <a:t>等几分钟获得结果</a:t>
              </a:r>
              <a:endParaRPr lang="en-US" altLang="zh-CN" sz="2000" dirty="0"/>
            </a:p>
          </p:txBody>
        </p:sp>
        <p:sp>
          <p:nvSpPr>
            <p:cNvPr id="15" name="矩形 14"/>
            <p:cNvSpPr/>
            <p:nvPr/>
          </p:nvSpPr>
          <p:spPr>
            <a:xfrm>
              <a:off x="827584" y="2434233"/>
              <a:ext cx="5309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6" name="矩形 15"/>
            <p:cNvSpPr/>
            <p:nvPr/>
          </p:nvSpPr>
          <p:spPr>
            <a:xfrm>
              <a:off x="3635896" y="2434233"/>
              <a:ext cx="5309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7" name="矩形 16"/>
            <p:cNvSpPr/>
            <p:nvPr/>
          </p:nvSpPr>
          <p:spPr>
            <a:xfrm>
              <a:off x="6372200" y="2434233"/>
              <a:ext cx="5309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sp>
        <p:nvSpPr>
          <p:cNvPr id="18" name="TextBox 17"/>
          <p:cNvSpPr txBox="1"/>
          <p:nvPr/>
        </p:nvSpPr>
        <p:spPr>
          <a:xfrm>
            <a:off x="1466655" y="5229200"/>
            <a:ext cx="2925325" cy="646331"/>
          </a:xfrm>
          <a:prstGeom prst="rect">
            <a:avLst/>
          </a:prstGeom>
          <a:noFill/>
        </p:spPr>
        <p:txBody>
          <a:bodyPr wrap="square" rtlCol="0">
            <a:spAutoFit/>
          </a:bodyPr>
          <a:lstStyle/>
          <a:p>
            <a:r>
              <a:rPr lang="zh-CN" altLang="en-US" dirty="0"/>
              <a:t>线性范围：</a:t>
            </a:r>
            <a:r>
              <a:rPr lang="en-US" altLang="zh-CN" dirty="0"/>
              <a:t>0.3-7mg/</a:t>
            </a:r>
            <a:r>
              <a:rPr lang="en-US" altLang="zh-CN" dirty="0" err="1"/>
              <a:t>dL</a:t>
            </a:r>
            <a:endParaRPr lang="en-US" altLang="zh-CN" dirty="0"/>
          </a:p>
          <a:p>
            <a:r>
              <a:rPr lang="en-US" altLang="zh-CN" dirty="0"/>
              <a:t>                   3-70mg/L</a:t>
            </a:r>
            <a:endParaRPr lang="zh-CN" altLang="en-US" dirty="0"/>
          </a:p>
        </p:txBody>
      </p:sp>
      <p:sp>
        <p:nvSpPr>
          <p:cNvPr id="19" name="TextBox 18"/>
          <p:cNvSpPr txBox="1"/>
          <p:nvPr/>
        </p:nvSpPr>
        <p:spPr>
          <a:xfrm>
            <a:off x="4572000" y="5274205"/>
            <a:ext cx="2925325" cy="646331"/>
          </a:xfrm>
          <a:prstGeom prst="rect">
            <a:avLst/>
          </a:prstGeom>
          <a:noFill/>
        </p:spPr>
        <p:txBody>
          <a:bodyPr wrap="square" rtlCol="0">
            <a:spAutoFit/>
          </a:bodyPr>
          <a:lstStyle/>
          <a:p>
            <a:r>
              <a:rPr lang="zh-CN" altLang="en-US" dirty="0"/>
              <a:t>参考范围：≤</a:t>
            </a:r>
            <a:r>
              <a:rPr lang="en-US" altLang="zh-CN" dirty="0"/>
              <a:t>0.7mg/</a:t>
            </a:r>
            <a:r>
              <a:rPr lang="en-US" altLang="zh-CN" dirty="0" err="1"/>
              <a:t>dL</a:t>
            </a:r>
            <a:endParaRPr lang="en-US" altLang="zh-CN" dirty="0"/>
          </a:p>
          <a:p>
            <a:r>
              <a:rPr lang="en-US" altLang="zh-CN" dirty="0"/>
              <a:t>                   </a:t>
            </a:r>
            <a:r>
              <a:rPr lang="zh-CN" altLang="en-US" dirty="0"/>
              <a:t>≤</a:t>
            </a:r>
            <a:r>
              <a:rPr lang="en-US" altLang="zh-CN" dirty="0"/>
              <a:t>7mg/L</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232" y="3075057"/>
            <a:ext cx="4815535" cy="707886"/>
          </a:xfrm>
          <a:prstGeom prst="rect">
            <a:avLst/>
          </a:prstGeom>
          <a:noFill/>
        </p:spPr>
        <p:txBody>
          <a:bodyPr wrap="square" rtlCol="0">
            <a:spAutoFit/>
          </a:bodyPr>
          <a:lstStyle/>
          <a:p>
            <a:pPr algn="ctr"/>
            <a:r>
              <a:rPr lang="en-US" altLang="zh-CN" sz="4000" b="1" dirty="0">
                <a:solidFill>
                  <a:schemeClr val="accent5">
                    <a:lumMod val="75000"/>
                  </a:schemeClr>
                </a:solidFill>
              </a:rPr>
              <a:t>CRP</a:t>
            </a:r>
            <a:r>
              <a:rPr lang="zh-CN" altLang="en-US" sz="4000" b="1" dirty="0">
                <a:solidFill>
                  <a:schemeClr val="accent5">
                    <a:lumMod val="75000"/>
                  </a:schemeClr>
                </a:solidFill>
              </a:rPr>
              <a:t>的临床应用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p:cNvSpPr txBox="1"/>
          <p:nvPr/>
        </p:nvSpPr>
        <p:spPr>
          <a:xfrm>
            <a:off x="0" y="838200"/>
            <a:ext cx="2715808"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病例</a:t>
            </a:r>
            <a:r>
              <a:rPr lang="zh-CN" altLang="en-US" sz="2800" b="1" dirty="0">
                <a:solidFill>
                  <a:schemeClr val="bg1"/>
                </a:solidFill>
                <a:latin typeface="宋体" panose="02010600030101010101" pitchFamily="2" charset="-122"/>
                <a:ea typeface="宋体" panose="02010600030101010101" pitchFamily="2" charset="-122"/>
              </a:rPr>
              <a:t>一    </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3" name="TextBox 2"/>
          <p:cNvSpPr txBox="1"/>
          <p:nvPr/>
        </p:nvSpPr>
        <p:spPr>
          <a:xfrm>
            <a:off x="1444152" y="1583795"/>
            <a:ext cx="6255695" cy="4154984"/>
          </a:xfrm>
          <a:prstGeom prst="rect">
            <a:avLst/>
          </a:prstGeom>
          <a:noFill/>
        </p:spPr>
        <p:txBody>
          <a:bodyPr wrap="square" rtlCol="0">
            <a:spAutoFit/>
          </a:bodyPr>
          <a:lstStyle/>
          <a:p>
            <a:r>
              <a:rPr lang="zh-CN" altLang="en-US" sz="2000" b="1" dirty="0">
                <a:solidFill>
                  <a:schemeClr val="accent5">
                    <a:lumMod val="50000"/>
                  </a:schemeClr>
                </a:solidFill>
              </a:rPr>
              <a:t>犬种：</a:t>
            </a:r>
            <a:r>
              <a:rPr lang="zh-CN" altLang="en-US" sz="2200" b="1" dirty="0">
                <a:solidFill>
                  <a:schemeClr val="accent5">
                    <a:lumMod val="50000"/>
                  </a:schemeClr>
                </a:solidFill>
              </a:rPr>
              <a:t>北京犬 四岁 雌性</a:t>
            </a:r>
            <a:endParaRPr lang="en-US" altLang="zh-CN" sz="2200" b="1" dirty="0">
              <a:solidFill>
                <a:schemeClr val="accent5">
                  <a:lumMod val="50000"/>
                </a:schemeClr>
              </a:solidFill>
            </a:endParaRPr>
          </a:p>
          <a:p>
            <a:r>
              <a:rPr lang="zh-CN" altLang="en-US" sz="2000" b="1" dirty="0">
                <a:solidFill>
                  <a:schemeClr val="accent5">
                    <a:lumMod val="50000"/>
                  </a:schemeClr>
                </a:solidFill>
                <a:latin typeface="宋体" panose="02010600030101010101" pitchFamily="2" charset="-122"/>
                <a:ea typeface="宋体" panose="02010600030101010101" pitchFamily="2" charset="-122"/>
              </a:rPr>
              <a:t>病史：</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个月前开始进行蛋白丢失性胃肠病</a:t>
            </a:r>
            <a:r>
              <a:rPr lang="en-US" altLang="zh-CN" sz="2000" dirty="0">
                <a:latin typeface="宋体" panose="02010600030101010101" pitchFamily="2" charset="-122"/>
                <a:ea typeface="宋体" panose="02010600030101010101" pitchFamily="2" charset="-122"/>
              </a:rPr>
              <a:t>(PLE)</a:t>
            </a:r>
            <a:r>
              <a:rPr lang="zh-CN" altLang="en-US" sz="2000" dirty="0">
                <a:latin typeface="宋体" panose="02010600030101010101" pitchFamily="2" charset="-122"/>
                <a:ea typeface="宋体" panose="02010600030101010101" pitchFamily="2" charset="-122"/>
              </a:rPr>
              <a:t>治疗</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个月前病情开始恶化</a:t>
            </a:r>
            <a:r>
              <a:rPr lang="ja-JP" altLang="en-US" sz="2000" dirty="0">
                <a:latin typeface="宋体" panose="02010600030101010101" pitchFamily="2" charset="-122"/>
                <a:ea typeface="宋体" panose="02010600030101010101" pitchFamily="2" charset="-122"/>
              </a:rPr>
              <a:t>・</a:t>
            </a:r>
            <a:r>
              <a:rPr lang="en-US" altLang="ja-JP" sz="2000" dirty="0">
                <a:latin typeface="宋体" panose="02010600030101010101" pitchFamily="2" charset="-122"/>
                <a:ea typeface="宋体" panose="02010600030101010101" pitchFamily="2" charset="-122"/>
              </a:rPr>
              <a:t>ALB</a:t>
            </a:r>
            <a:r>
              <a:rPr lang="zh-CN" altLang="en-US" sz="2000" dirty="0">
                <a:latin typeface="宋体" panose="02010600030101010101" pitchFamily="2" charset="-122"/>
                <a:ea typeface="宋体" panose="02010600030101010101" pitchFamily="2" charset="-122"/>
              </a:rPr>
              <a:t>值下降</a:t>
            </a:r>
            <a:endParaRPr lang="en-US" altLang="zh-CN" sz="2000" dirty="0">
              <a:latin typeface="宋体" panose="02010600030101010101" pitchFamily="2" charset="-122"/>
              <a:ea typeface="宋体" panose="02010600030101010101" pitchFamily="2" charset="-122"/>
            </a:endParaRPr>
          </a:p>
          <a:p>
            <a:r>
              <a:rPr lang="zh-CN" altLang="en-US" sz="2000" b="1" dirty="0">
                <a:solidFill>
                  <a:schemeClr val="accent5">
                    <a:lumMod val="50000"/>
                  </a:schemeClr>
                </a:solidFill>
                <a:latin typeface="宋体" panose="02010600030101010101" pitchFamily="2" charset="-122"/>
                <a:ea typeface="宋体" panose="02010600030101010101" pitchFamily="2" charset="-122"/>
              </a:rPr>
              <a:t>药物：</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泼尼松龙</a:t>
            </a:r>
            <a:r>
              <a:rPr lang="ja-JP" altLang="en-US" sz="2000" dirty="0">
                <a:latin typeface="宋体" panose="02010600030101010101" pitchFamily="2" charset="-122"/>
                <a:ea typeface="宋体" panose="02010600030101010101" pitchFamily="2" charset="-122"/>
              </a:rPr>
              <a:t>　</a:t>
            </a:r>
            <a:r>
              <a:rPr lang="en-US" altLang="ja-JP" sz="2000" dirty="0">
                <a:latin typeface="宋体" panose="02010600030101010101" pitchFamily="2" charset="-122"/>
                <a:ea typeface="宋体" panose="02010600030101010101" pitchFamily="2" charset="-122"/>
              </a:rPr>
              <a:t>1mg/kg</a:t>
            </a:r>
          </a:p>
          <a:p>
            <a:r>
              <a:rPr lang="zh-CN" altLang="en-US" sz="2000" dirty="0">
                <a:latin typeface="宋体" panose="02010600030101010101" pitchFamily="2" charset="-122"/>
                <a:ea typeface="宋体" panose="02010600030101010101" pitchFamily="2" charset="-122"/>
              </a:rPr>
              <a:t>环孢霉素</a:t>
            </a:r>
            <a:r>
              <a:rPr lang="ja-JP" altLang="en-US" sz="2000" dirty="0">
                <a:latin typeface="宋体" panose="02010600030101010101" pitchFamily="2" charset="-122"/>
                <a:ea typeface="宋体" panose="02010600030101010101" pitchFamily="2" charset="-122"/>
              </a:rPr>
              <a:t>　</a:t>
            </a:r>
            <a:r>
              <a:rPr lang="en-US" altLang="ja-JP" sz="2000" dirty="0">
                <a:latin typeface="宋体" panose="02010600030101010101" pitchFamily="2" charset="-122"/>
                <a:ea typeface="宋体" panose="02010600030101010101" pitchFamily="2" charset="-122"/>
              </a:rPr>
              <a:t>8mg/kg</a:t>
            </a:r>
          </a:p>
          <a:p>
            <a:r>
              <a:rPr lang="zh-CN" altLang="en-US" sz="2000" b="1" dirty="0">
                <a:solidFill>
                  <a:schemeClr val="accent5">
                    <a:lumMod val="50000"/>
                  </a:schemeClr>
                </a:solidFill>
                <a:latin typeface="宋体" panose="02010600030101010101" pitchFamily="2" charset="-122"/>
                <a:ea typeface="宋体" panose="02010600030101010101" pitchFamily="2" charset="-122"/>
              </a:rPr>
              <a:t>就诊原因：</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突然，精神沉郁</a:t>
            </a:r>
            <a:r>
              <a:rPr lang="ja-JP" altLang="en-US"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食欲不振</a:t>
            </a:r>
            <a:endParaRPr lang="en-US" altLang="zh-CN" sz="2000" dirty="0">
              <a:latin typeface="宋体" panose="02010600030101010101" pitchFamily="2" charset="-122"/>
              <a:ea typeface="宋体" panose="02010600030101010101" pitchFamily="2" charset="-122"/>
            </a:endParaRPr>
          </a:p>
          <a:p>
            <a:r>
              <a:rPr lang="zh-CN" altLang="en-US" sz="2000" b="1" dirty="0">
                <a:solidFill>
                  <a:schemeClr val="accent5">
                    <a:lumMod val="50000"/>
                  </a:schemeClr>
                </a:solidFill>
                <a:latin typeface="宋体" panose="02010600030101010101" pitchFamily="2" charset="-122"/>
                <a:ea typeface="宋体" panose="02010600030101010101" pitchFamily="2" charset="-122"/>
              </a:rPr>
              <a:t>血液检查：</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en-US" altLang="ja-JP" sz="2000" dirty="0">
                <a:latin typeface="宋体" panose="02010600030101010101" pitchFamily="2" charset="-122"/>
                <a:ea typeface="宋体" panose="02010600030101010101" pitchFamily="2" charset="-122"/>
              </a:rPr>
              <a:t>ALB 1.9 g/dl</a:t>
            </a:r>
          </a:p>
          <a:p>
            <a:r>
              <a:rPr lang="en-US" altLang="ja-JP" sz="2200" b="1" dirty="0">
                <a:solidFill>
                  <a:srgbClr val="FF0000"/>
                </a:solidFill>
                <a:latin typeface="宋体" panose="02010600030101010101" pitchFamily="2" charset="-122"/>
                <a:ea typeface="宋体" panose="02010600030101010101" pitchFamily="2" charset="-122"/>
              </a:rPr>
              <a:t>CRP 18 mg/dl</a:t>
            </a:r>
          </a:p>
          <a:p>
            <a:r>
              <a:rPr lang="zh-CN" altLang="en-US" sz="2000" dirty="0">
                <a:latin typeface="宋体" panose="02010600030101010101" pitchFamily="2" charset="-122"/>
                <a:ea typeface="宋体" panose="02010600030101010101" pitchFamily="2" charset="-122"/>
              </a:rPr>
              <a:t>胰脂肪酶</a:t>
            </a:r>
            <a:r>
              <a:rPr lang="ja-JP" altLang="en-US"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正常</a:t>
            </a:r>
            <a:endParaRPr lang="zh-CN" altLang="en-US" sz="2000" dirty="0"/>
          </a:p>
        </p:txBody>
      </p:sp>
      <p:pic>
        <p:nvPicPr>
          <p:cNvPr id="4" name="Picture 8" descr="RIMG0003.JPG                                                   000DE280Macintosh HD                   C1E76F2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6687235" y="1313765"/>
            <a:ext cx="2133600" cy="1636220"/>
          </a:xfrm>
          <a:prstGeom prst="rect">
            <a:avLst/>
          </a:prstGeom>
          <a:ln>
            <a:solidFill>
              <a:schemeClr val="tx1"/>
            </a:solidFill>
            <a:miter lim="800000"/>
            <a:headEnd/>
            <a:tailEnd/>
          </a:ln>
        </p:spPr>
      </p:pic>
      <p:sp>
        <p:nvSpPr>
          <p:cNvPr id="5" name="雲形吹き出し 6"/>
          <p:cNvSpPr/>
          <p:nvPr/>
        </p:nvSpPr>
        <p:spPr>
          <a:xfrm>
            <a:off x="4876800" y="4114800"/>
            <a:ext cx="4114800" cy="1905000"/>
          </a:xfrm>
          <a:prstGeom prst="cloudCallout">
            <a:avLst>
              <a:gd name="adj1" fmla="val 27190"/>
              <a:gd name="adj2" fmla="val 77265"/>
            </a:avLst>
          </a:prstGeom>
          <a:solidFill>
            <a:schemeClr val="accent5">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2"/>
          <p:cNvSpPr txBox="1"/>
          <p:nvPr/>
        </p:nvSpPr>
        <p:spPr>
          <a:xfrm>
            <a:off x="5270480" y="4572000"/>
            <a:ext cx="2800767" cy="861774"/>
          </a:xfrm>
          <a:prstGeom prst="rect">
            <a:avLst/>
          </a:prstGeom>
          <a:noFill/>
          <a:ln w="38100" cmpd="sng">
            <a:noFill/>
          </a:ln>
        </p:spPr>
        <p:txBody>
          <a:bodyPr wrap="none" rtlCol="0">
            <a:spAutoFit/>
          </a:bodyPr>
          <a:lstStyle/>
          <a:p>
            <a:r>
              <a:rPr kumimoji="1" lang="zh-CN" altLang="en-US" sz="2200" b="1" dirty="0">
                <a:solidFill>
                  <a:schemeClr val="bg1"/>
                </a:solidFill>
                <a:latin typeface="宋体" panose="02010600030101010101" pitchFamily="2" charset="-122"/>
                <a:ea typeface="宋体" panose="02010600030101010101" pitchFamily="2" charset="-122"/>
              </a:rPr>
              <a:t>按</a:t>
            </a:r>
            <a:r>
              <a:rPr kumimoji="1" lang="en-US" altLang="zh-CN" sz="2200" b="1" dirty="0">
                <a:solidFill>
                  <a:schemeClr val="bg1"/>
                </a:solidFill>
                <a:latin typeface="宋体" panose="02010600030101010101" pitchFamily="2" charset="-122"/>
                <a:ea typeface="宋体" panose="02010600030101010101" pitchFamily="2" charset="-122"/>
              </a:rPr>
              <a:t>PLE</a:t>
            </a:r>
            <a:r>
              <a:rPr kumimoji="1" lang="zh-CN" altLang="en-US" sz="2200" b="1" dirty="0">
                <a:solidFill>
                  <a:schemeClr val="bg1"/>
                </a:solidFill>
                <a:latin typeface="宋体" panose="02010600030101010101" pitchFamily="2" charset="-122"/>
                <a:ea typeface="宋体" panose="02010600030101010101" pitchFamily="2" charset="-122"/>
              </a:rPr>
              <a:t>来说</a:t>
            </a:r>
            <a:r>
              <a:rPr kumimoji="1" lang="en-US" altLang="zh-CN" sz="2200" b="1" dirty="0">
                <a:solidFill>
                  <a:schemeClr val="bg1"/>
                </a:solidFill>
                <a:latin typeface="宋体" panose="02010600030101010101" pitchFamily="2" charset="-122"/>
                <a:ea typeface="宋体" panose="02010600030101010101" pitchFamily="2" charset="-122"/>
              </a:rPr>
              <a:t>CRP</a:t>
            </a:r>
            <a:r>
              <a:rPr kumimoji="1" lang="zh-CN" altLang="en-US" sz="2200" b="1" dirty="0">
                <a:solidFill>
                  <a:schemeClr val="bg1"/>
                </a:solidFill>
                <a:latin typeface="宋体" panose="02010600030101010101" pitchFamily="2" charset="-122"/>
                <a:ea typeface="宋体" panose="02010600030101010101" pitchFamily="2" charset="-122"/>
              </a:rPr>
              <a:t>过高！</a:t>
            </a:r>
            <a:endParaRPr lang="en-US" altLang="ja-JP" sz="2200" b="1" dirty="0">
              <a:solidFill>
                <a:schemeClr val="bg1"/>
              </a:solidFill>
              <a:latin typeface="宋体" panose="02010600030101010101" pitchFamily="2" charset="-122"/>
              <a:ea typeface="宋体" panose="02010600030101010101" pitchFamily="2" charset="-122"/>
            </a:endParaRPr>
          </a:p>
          <a:p>
            <a:r>
              <a:rPr kumimoji="1" lang="zh-CN" altLang="en-US" sz="2200" b="1" dirty="0">
                <a:solidFill>
                  <a:schemeClr val="bg1"/>
                </a:solidFill>
                <a:latin typeface="宋体" panose="02010600030101010101" pitchFamily="2" charset="-122"/>
                <a:ea typeface="宋体" panose="02010600030101010101" pitchFamily="2" charset="-122"/>
              </a:rPr>
              <a:t>但又不像是胰腺炎</a:t>
            </a:r>
            <a:r>
              <a:rPr lang="en-US" altLang="ja-JP" sz="28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endParaRPr kumimoji="1" lang="ja-JP" altLang="en-US" sz="28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p:cNvSpPr txBox="1"/>
          <p:nvPr/>
        </p:nvSpPr>
        <p:spPr>
          <a:xfrm>
            <a:off x="0" y="838200"/>
            <a:ext cx="2715808"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病例</a:t>
            </a:r>
            <a:r>
              <a:rPr lang="zh-CN" altLang="en-US" sz="2800" b="1" dirty="0">
                <a:solidFill>
                  <a:schemeClr val="bg1"/>
                </a:solidFill>
                <a:latin typeface="宋体" panose="02010600030101010101" pitchFamily="2" charset="-122"/>
                <a:ea typeface="宋体" panose="02010600030101010101" pitchFamily="2" charset="-122"/>
              </a:rPr>
              <a:t>一    </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3" name="TextBox 2"/>
          <p:cNvSpPr txBox="1"/>
          <p:nvPr/>
        </p:nvSpPr>
        <p:spPr>
          <a:xfrm>
            <a:off x="476545" y="1673805"/>
            <a:ext cx="4095455" cy="1323439"/>
          </a:xfrm>
          <a:prstGeom prst="rect">
            <a:avLst/>
          </a:prstGeom>
          <a:noFill/>
        </p:spPr>
        <p:txBody>
          <a:bodyPr wrap="square" rtlCol="0">
            <a:spAutoFit/>
          </a:bodyPr>
          <a:lstStyle/>
          <a:p>
            <a:r>
              <a:rPr lang="zh-CN" altLang="en-US" sz="2000" b="1" dirty="0">
                <a:solidFill>
                  <a:schemeClr val="accent5">
                    <a:lumMod val="50000"/>
                  </a:schemeClr>
                </a:solidFill>
                <a:latin typeface="宋体" panose="02010600030101010101" pitchFamily="2" charset="-122"/>
                <a:ea typeface="宋体" panose="02010600030101010101" pitchFamily="2" charset="-122"/>
              </a:rPr>
              <a:t>详细查体</a:t>
            </a:r>
            <a:endParaRPr lang="en-US" altLang="ja-JP" sz="2000" b="1" dirty="0">
              <a:solidFill>
                <a:schemeClr val="accent5">
                  <a:lumMod val="50000"/>
                </a:schemeClr>
              </a:solidFill>
              <a:latin typeface="宋体" panose="02010600030101010101" pitchFamily="2" charset="-122"/>
              <a:ea typeface="宋体" panose="02010600030101010101" pitchFamily="2" charset="-122"/>
            </a:endParaRPr>
          </a:p>
          <a:p>
            <a:pPr lvl="1"/>
            <a:r>
              <a:rPr lang="zh-CN" altLang="en-US" sz="2000" dirty="0">
                <a:latin typeface="宋体" panose="02010600030101010101" pitchFamily="2" charset="-122"/>
                <a:ea typeface="宋体" panose="02010600030101010101" pitchFamily="2" charset="-122"/>
              </a:rPr>
              <a:t>张口时似有疼痛</a:t>
            </a:r>
            <a:endParaRPr lang="en-US" altLang="ja-JP" sz="2000" dirty="0">
              <a:latin typeface="宋体" panose="02010600030101010101" pitchFamily="2" charset="-122"/>
              <a:ea typeface="宋体" panose="02010600030101010101" pitchFamily="2" charset="-122"/>
            </a:endParaRPr>
          </a:p>
          <a:p>
            <a:r>
              <a:rPr lang="en-US" altLang="zh-CN" sz="2000" b="1" dirty="0">
                <a:solidFill>
                  <a:schemeClr val="accent5">
                    <a:lumMod val="50000"/>
                  </a:schemeClr>
                </a:solidFill>
                <a:latin typeface="宋体" panose="02010600030101010101" pitchFamily="2" charset="-122"/>
                <a:ea typeface="宋体" panose="02010600030101010101" pitchFamily="2" charset="-122"/>
              </a:rPr>
              <a:t>CT</a:t>
            </a:r>
            <a:r>
              <a:rPr lang="zh-CN" altLang="en-US" sz="2000" b="1" dirty="0">
                <a:solidFill>
                  <a:schemeClr val="accent5">
                    <a:lumMod val="50000"/>
                  </a:schemeClr>
                </a:solidFill>
                <a:latin typeface="宋体" panose="02010600030101010101" pitchFamily="2" charset="-122"/>
                <a:ea typeface="宋体" panose="02010600030101010101" pitchFamily="2" charset="-122"/>
              </a:rPr>
              <a:t>检查：</a:t>
            </a:r>
            <a:r>
              <a:rPr lang="zh-CN" altLang="en-US" sz="2000" b="1" dirty="0">
                <a:solidFill>
                  <a:srgbClr val="FF0000"/>
                </a:solidFill>
                <a:latin typeface="宋体" panose="02010600030101010101" pitchFamily="2" charset="-122"/>
                <a:ea typeface="宋体" panose="02010600030101010101" pitchFamily="2" charset="-122"/>
              </a:rPr>
              <a:t>眼眶脓肿</a:t>
            </a:r>
            <a:endParaRPr lang="en-US" altLang="ja-JP" sz="2000" b="1" dirty="0">
              <a:solidFill>
                <a:srgbClr val="FF0000"/>
              </a:solidFill>
              <a:latin typeface="宋体" panose="02010600030101010101" pitchFamily="2" charset="-122"/>
              <a:ea typeface="宋体" panose="02010600030101010101" pitchFamily="2" charset="-122"/>
            </a:endParaRPr>
          </a:p>
          <a:p>
            <a:endParaRPr lang="zh-CN" altLang="en-US" sz="2000" dirty="0"/>
          </a:p>
        </p:txBody>
      </p:sp>
      <p:pic>
        <p:nvPicPr>
          <p:cNvPr id="4" name="図 5" descr="チェロ眼窩膿瘍.0013.jpg"/>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572000" y="953725"/>
            <a:ext cx="3420380" cy="3628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46575" y="3113965"/>
            <a:ext cx="2700300" cy="2031325"/>
          </a:xfrm>
          <a:prstGeom prst="rect">
            <a:avLst/>
          </a:prstGeom>
          <a:solidFill>
            <a:schemeClr val="accent5">
              <a:lumMod val="75000"/>
            </a:schemeClr>
          </a:solidFill>
        </p:spPr>
        <p:txBody>
          <a:bodyPr wrap="square" rtlCol="0">
            <a:spAutoFit/>
          </a:bodyPr>
          <a:lstStyle/>
          <a:p>
            <a:pPr algn="ctr"/>
            <a:endParaRPr lang="en-US" altLang="zh-CN" dirty="0">
              <a:solidFill>
                <a:schemeClr val="bg1"/>
              </a:solidFill>
              <a:effectLst>
                <a:outerShdw blurRad="38100" dist="38100" dir="2700000" algn="tl">
                  <a:srgbClr val="000000">
                    <a:alpha val="43137"/>
                  </a:srgbClr>
                </a:outerShdw>
              </a:effectLst>
            </a:endParaRPr>
          </a:p>
          <a:p>
            <a:pPr algn="ctr"/>
            <a:r>
              <a:rPr lang="zh-CN" altLang="en-US" b="1" dirty="0">
                <a:solidFill>
                  <a:schemeClr val="bg1"/>
                </a:solidFill>
                <a:effectLst>
                  <a:outerShdw blurRad="38100" dist="38100" dir="2700000" algn="tl">
                    <a:srgbClr val="000000">
                      <a:alpha val="43137"/>
                    </a:srgbClr>
                  </a:outerShdw>
                </a:effectLst>
              </a:rPr>
              <a:t>针对</a:t>
            </a:r>
            <a:r>
              <a:rPr lang="en-US" altLang="zh-CN" b="1" dirty="0">
                <a:solidFill>
                  <a:schemeClr val="bg1"/>
                </a:solidFill>
                <a:effectLst>
                  <a:outerShdw blurRad="38100" dist="38100" dir="2700000" algn="tl">
                    <a:srgbClr val="000000">
                      <a:alpha val="43137"/>
                    </a:srgbClr>
                  </a:outerShdw>
                </a:effectLst>
              </a:rPr>
              <a:t>PLE</a:t>
            </a:r>
            <a:r>
              <a:rPr lang="zh-CN" altLang="en-US" b="1" dirty="0">
                <a:solidFill>
                  <a:schemeClr val="bg1"/>
                </a:solidFill>
                <a:effectLst>
                  <a:outerShdw blurRad="38100" dist="38100" dir="2700000" algn="tl">
                    <a:srgbClr val="000000">
                      <a:alpha val="43137"/>
                    </a:srgbClr>
                  </a:outerShdw>
                </a:effectLst>
              </a:rPr>
              <a:t>的免疫抑制法</a:t>
            </a:r>
            <a:endParaRPr lang="en-US" altLang="zh-CN" b="1" dirty="0">
              <a:solidFill>
                <a:schemeClr val="bg1"/>
              </a:solidFill>
              <a:effectLst>
                <a:outerShdw blurRad="38100" dist="38100" dir="2700000" algn="tl">
                  <a:srgbClr val="000000">
                    <a:alpha val="43137"/>
                  </a:srgbClr>
                </a:outerShdw>
              </a:effectLst>
            </a:endParaRPr>
          </a:p>
          <a:p>
            <a:pPr algn="ctr"/>
            <a:r>
              <a:rPr lang="en-US" altLang="ja-JP" b="1" dirty="0">
                <a:solidFill>
                  <a:schemeClr val="bg1"/>
                </a:solidFill>
                <a:effectLst>
                  <a:outerShdw blurRad="38100" dist="38100" dir="2700000" algn="tl" rotWithShape="0">
                    <a:srgbClr val="000000">
                      <a:alpha val="43137"/>
                    </a:srgbClr>
                  </a:outerShdw>
                </a:effectLst>
                <a:latin typeface="宋体" panose="02010600030101010101" pitchFamily="2" charset="-122"/>
                <a:ea typeface="宋体" panose="02010600030101010101" pitchFamily="2" charset="-122"/>
              </a:rPr>
              <a:t>↓</a:t>
            </a:r>
          </a:p>
          <a:p>
            <a:pPr algn="ctr"/>
            <a:r>
              <a:rPr lang="zh-CN" altLang="en-US" b="1" dirty="0">
                <a:solidFill>
                  <a:schemeClr val="bg1"/>
                </a:solidFill>
                <a:effectLst>
                  <a:outerShdw blurRad="38100" dist="38100" dir="2700000" algn="tl" rotWithShape="0">
                    <a:srgbClr val="000000">
                      <a:alpha val="43137"/>
                    </a:srgbClr>
                  </a:outerShdw>
                </a:effectLst>
                <a:latin typeface="宋体" panose="02010600030101010101" pitchFamily="2" charset="-122"/>
                <a:ea typeface="宋体" panose="02010600030101010101" pitchFamily="2" charset="-122"/>
              </a:rPr>
              <a:t>易感染性</a:t>
            </a:r>
            <a:endParaRPr lang="en-US" altLang="ja-JP" b="1" dirty="0">
              <a:solidFill>
                <a:schemeClr val="bg1"/>
              </a:solidFill>
              <a:effectLst>
                <a:outerShdw blurRad="38100" dist="38100" dir="2700000" algn="tl" rotWithShape="0">
                  <a:srgbClr val="000000">
                    <a:alpha val="43137"/>
                  </a:srgbClr>
                </a:outerShdw>
              </a:effectLst>
              <a:latin typeface="宋体" panose="02010600030101010101" pitchFamily="2" charset="-122"/>
              <a:ea typeface="宋体" panose="02010600030101010101" pitchFamily="2" charset="-122"/>
            </a:endParaRPr>
          </a:p>
          <a:p>
            <a:pPr algn="ctr"/>
            <a:r>
              <a:rPr lang="en-US" altLang="ja-JP" b="1" dirty="0">
                <a:solidFill>
                  <a:schemeClr val="bg1"/>
                </a:solidFill>
                <a:effectLst>
                  <a:outerShdw blurRad="38100" dist="38100" dir="2700000" algn="tl" rotWithShape="0">
                    <a:srgbClr val="000000">
                      <a:alpha val="43137"/>
                    </a:srgbClr>
                  </a:outerShdw>
                </a:effectLst>
                <a:latin typeface="宋体" panose="02010600030101010101" pitchFamily="2" charset="-122"/>
                <a:ea typeface="宋体" panose="02010600030101010101" pitchFamily="2" charset="-122"/>
              </a:rPr>
              <a:t>↓</a:t>
            </a:r>
          </a:p>
          <a:p>
            <a:pPr algn="ctr"/>
            <a:r>
              <a:rPr lang="zh-CN" altLang="en-US" b="1" dirty="0">
                <a:solidFill>
                  <a:schemeClr val="bg1"/>
                </a:solidFill>
                <a:effectLst>
                  <a:outerShdw blurRad="38100" dist="38100" dir="2700000" algn="tl" rotWithShape="0">
                    <a:srgbClr val="000000">
                      <a:alpha val="43137"/>
                    </a:srgbClr>
                  </a:outerShdw>
                </a:effectLst>
                <a:latin typeface="宋体" panose="02010600030101010101" pitchFamily="2" charset="-122"/>
                <a:ea typeface="宋体" panose="02010600030101010101" pitchFamily="2" charset="-122"/>
              </a:rPr>
              <a:t>眼眶脓肿</a:t>
            </a:r>
            <a:endParaRPr lang="en-US" altLang="zh-CN" b="1" dirty="0">
              <a:solidFill>
                <a:schemeClr val="bg1"/>
              </a:solidFill>
              <a:effectLst>
                <a:outerShdw blurRad="38100" dist="38100" dir="2700000" algn="tl" rotWithShape="0">
                  <a:srgbClr val="000000">
                    <a:alpha val="43137"/>
                  </a:srgbClr>
                </a:outerShdw>
              </a:effectLst>
            </a:endParaRPr>
          </a:p>
          <a:p>
            <a:endParaRPr lang="zh-CN" altLang="en-US" dirty="0">
              <a:solidFill>
                <a:schemeClr val="bg1"/>
              </a:solidFill>
            </a:endParaRPr>
          </a:p>
        </p:txBody>
      </p:sp>
      <p:sp>
        <p:nvSpPr>
          <p:cNvPr id="7" name="TextBox 6"/>
          <p:cNvSpPr txBox="1"/>
          <p:nvPr/>
        </p:nvSpPr>
        <p:spPr>
          <a:xfrm>
            <a:off x="521550" y="2798929"/>
            <a:ext cx="1440160" cy="405045"/>
          </a:xfrm>
          <a:prstGeom prst="rect">
            <a:avLst/>
          </a:prstGeom>
          <a:solidFill>
            <a:schemeClr val="bg1"/>
          </a:solidFill>
          <a:scene3d>
            <a:camera prst="orthographicFront"/>
            <a:lightRig rig="threePt" dir="t"/>
          </a:scene3d>
          <a:sp3d>
            <a:bevelT/>
          </a:sp3d>
        </p:spPr>
        <p:txBody>
          <a:bodyPr wrap="square" rtlCol="0">
            <a:spAutoFit/>
          </a:bodyPr>
          <a:lstStyle/>
          <a:p>
            <a:r>
              <a:rPr lang="zh-CN" altLang="en-US" sz="2000" b="1" dirty="0">
                <a:solidFill>
                  <a:schemeClr val="accent5">
                    <a:lumMod val="50000"/>
                  </a:schemeClr>
                </a:solidFill>
              </a:rPr>
              <a:t>病因：</a:t>
            </a:r>
            <a:endParaRPr lang="en-US" altLang="zh-CN" sz="2000" b="1" dirty="0">
              <a:solidFill>
                <a:schemeClr val="accent5">
                  <a:lumMod val="50000"/>
                </a:schemeClr>
              </a:solidFill>
            </a:endParaRPr>
          </a:p>
        </p:txBody>
      </p:sp>
      <p:sp>
        <p:nvSpPr>
          <p:cNvPr id="9" name="云形标注 8"/>
          <p:cNvSpPr/>
          <p:nvPr/>
        </p:nvSpPr>
        <p:spPr bwMode="auto">
          <a:xfrm>
            <a:off x="2951821" y="5004175"/>
            <a:ext cx="3960440" cy="1395155"/>
          </a:xfrm>
          <a:prstGeom prst="cloudCallout">
            <a:avLst>
              <a:gd name="adj1" fmla="val 74159"/>
              <a:gd name="adj2" fmla="val 73565"/>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0" name="TextBox 9"/>
          <p:cNvSpPr txBox="1"/>
          <p:nvPr/>
        </p:nvSpPr>
        <p:spPr>
          <a:xfrm>
            <a:off x="3041830" y="5184195"/>
            <a:ext cx="3735415" cy="769441"/>
          </a:xfrm>
          <a:prstGeom prst="rect">
            <a:avLst/>
          </a:prstGeom>
          <a:noFill/>
        </p:spPr>
        <p:txBody>
          <a:bodyPr wrap="square" rtlCol="0">
            <a:spAutoFit/>
          </a:bodyPr>
          <a:lstStyle/>
          <a:p>
            <a:pPr algn="ctr"/>
            <a:r>
              <a:rPr lang="en-US" altLang="zh-CN"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CRP</a:t>
            </a:r>
            <a:r>
              <a:rPr lang="zh-CN" altLang="en-US"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的异常升高</a:t>
            </a:r>
            <a:endParaRPr lang="en-US" altLang="ja-JP"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r>
              <a:rPr lang="en-US" altLang="ja-JP"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r>
              <a:rPr lang="zh-CN" altLang="en-US"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成为怀疑其他疾病的契机</a:t>
            </a:r>
            <a:endParaRPr lang="ja-JP" altLang="en-US" sz="2200" b="1"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komaba-ouji-193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997" y="0"/>
            <a:ext cx="9471820" cy="6858000"/>
          </a:xfrm>
          <a:prstGeom prst="rect">
            <a:avLst/>
          </a:prstGeom>
          <a:ln>
            <a:solidFill>
              <a:srgbClr val="000000"/>
            </a:solidFill>
          </a:ln>
        </p:spPr>
      </p:pic>
      <p:sp>
        <p:nvSpPr>
          <p:cNvPr id="6" name="スライド番号プレースホルダー 5"/>
          <p:cNvSpPr>
            <a:spLocks noGrp="1"/>
          </p:cNvSpPr>
          <p:nvPr>
            <p:ph type="sldNum" sz="quarter" idx="4294967295"/>
          </p:nvPr>
        </p:nvSpPr>
        <p:spPr>
          <a:xfrm>
            <a:off x="8686800" y="6416675"/>
            <a:ext cx="457200" cy="365125"/>
          </a:xfrm>
          <a:prstGeom prst="rect">
            <a:avLst/>
          </a:prstGeom>
        </p:spPr>
        <p:txBody>
          <a:bodyPr/>
          <a:lstStyle/>
          <a:p>
            <a:fld id="{0158C5C0-53CF-A44C-B906-DACC4613C80E}" type="slidenum">
              <a:rPr kumimoji="1" lang="ja-JP" altLang="en-US" smtClean="0"/>
              <a:pPr/>
              <a:t>2</a:t>
            </a:fld>
            <a:endParaRPr kumimoji="1" lang="ja-JP" altLang="en-US"/>
          </a:p>
        </p:txBody>
      </p:sp>
      <p:pic>
        <p:nvPicPr>
          <p:cNvPr id="7" name="図 6" descr="ヤンソン.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88" y="209196"/>
            <a:ext cx="2087530" cy="3333859"/>
          </a:xfrm>
          <a:prstGeom prst="rect">
            <a:avLst/>
          </a:prstGeom>
        </p:spPr>
      </p:pic>
      <p:sp>
        <p:nvSpPr>
          <p:cNvPr id="8" name="テキスト ボックス 7"/>
          <p:cNvSpPr txBox="1"/>
          <p:nvPr/>
        </p:nvSpPr>
        <p:spPr>
          <a:xfrm>
            <a:off x="-96057" y="114623"/>
            <a:ext cx="2965830" cy="338554"/>
          </a:xfrm>
          <a:prstGeom prst="rect">
            <a:avLst/>
          </a:prstGeom>
          <a:solidFill>
            <a:srgbClr val="E6E6E6"/>
          </a:solidFill>
          <a:ln w="19050" cmpd="sng">
            <a:solidFill>
              <a:srgbClr val="004080"/>
            </a:solidFill>
          </a:ln>
        </p:spPr>
        <p:txBody>
          <a:bodyPr wrap="square" rtlCol="0">
            <a:spAutoFit/>
          </a:bodyPr>
          <a:lstStyle/>
          <a:p>
            <a:r>
              <a:rPr lang="en-US" altLang="ja-JP" sz="1600" dirty="0">
                <a:solidFill>
                  <a:srgbClr val="000000"/>
                </a:solidFill>
                <a:latin typeface="Arial"/>
                <a:cs typeface="Arial"/>
              </a:rPr>
              <a:t>Dr. </a:t>
            </a:r>
            <a:r>
              <a:rPr lang="en-US" altLang="ja-JP" sz="1600" dirty="0" err="1">
                <a:solidFill>
                  <a:srgbClr val="000000"/>
                </a:solidFill>
                <a:latin typeface="Arial"/>
                <a:cs typeface="Arial"/>
              </a:rPr>
              <a:t>Johanes</a:t>
            </a:r>
            <a:r>
              <a:rPr lang="en-US" altLang="ja-JP" sz="1600" dirty="0">
                <a:solidFill>
                  <a:srgbClr val="000000"/>
                </a:solidFill>
                <a:latin typeface="Arial"/>
                <a:cs typeface="Arial"/>
              </a:rPr>
              <a:t> Ludwig JANSON</a:t>
            </a:r>
          </a:p>
        </p:txBody>
      </p:sp>
      <p:sp>
        <p:nvSpPr>
          <p:cNvPr id="9" name="テキスト ボックス 8"/>
          <p:cNvSpPr txBox="1"/>
          <p:nvPr/>
        </p:nvSpPr>
        <p:spPr>
          <a:xfrm>
            <a:off x="4343400" y="6324600"/>
            <a:ext cx="4800600" cy="400110"/>
          </a:xfrm>
          <a:prstGeom prst="rect">
            <a:avLst/>
          </a:prstGeom>
          <a:solidFill>
            <a:srgbClr val="E6E6E6"/>
          </a:solidFill>
          <a:ln>
            <a:solidFill>
              <a:schemeClr val="bg1"/>
            </a:solidFill>
          </a:ln>
        </p:spPr>
        <p:txBody>
          <a:bodyPr wrap="square" rtlCol="0">
            <a:spAutoFit/>
          </a:bodyPr>
          <a:lstStyle/>
          <a:p>
            <a:r>
              <a:rPr lang="zh-CN" altLang="en-US" sz="2000" dirty="0">
                <a:solidFill>
                  <a:srgbClr val="000000"/>
                </a:solidFill>
                <a:latin typeface="宋体" panose="02010600030101010101" pitchFamily="2" charset="-122"/>
                <a:ea typeface="宋体" panose="02010600030101010101" pitchFamily="2" charset="-122"/>
                <a:cs typeface="ヒラギノ丸ゴ Pro W4"/>
              </a:rPr>
              <a:t>兽医内科、外科、卫生学的建筑物</a:t>
            </a:r>
            <a:r>
              <a:rPr lang="en-US" altLang="ja-JP" sz="2000" dirty="0">
                <a:solidFill>
                  <a:srgbClr val="000000"/>
                </a:solidFill>
                <a:latin typeface="宋体" panose="02010600030101010101" pitchFamily="2" charset="-122"/>
                <a:ea typeface="宋体" panose="02010600030101010101" pitchFamily="2" charset="-122"/>
                <a:cs typeface="ヒラギノ丸ゴ Pro W4"/>
              </a:rPr>
              <a:t>(1933)</a:t>
            </a:r>
          </a:p>
        </p:txBody>
      </p:sp>
    </p:spTree>
    <p:extLst>
      <p:ext uri="{BB962C8B-B14F-4D97-AF65-F5344CB8AC3E}">
        <p14:creationId xmlns:p14="http://schemas.microsoft.com/office/powerpoint/2010/main" val="28895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3"/>
          <p:cNvGraphicFramePr>
            <a:graphicFrameLocks noGrp="1"/>
          </p:cNvGraphicFramePr>
          <p:nvPr>
            <p:ph sz="quarter" idx="14"/>
            <p:extLst>
              <p:ext uri="{D42A27DB-BD31-4B8C-83A1-F6EECF244321}">
                <p14:modId xmlns:p14="http://schemas.microsoft.com/office/powerpoint/2010/main" val="4157000145"/>
              </p:ext>
            </p:extLst>
          </p:nvPr>
        </p:nvGraphicFramePr>
        <p:xfrm>
          <a:off x="656564" y="3744035"/>
          <a:ext cx="8010892" cy="2333625"/>
        </p:xfrm>
        <a:graphic>
          <a:graphicData uri="http://schemas.openxmlformats.org/drawingml/2006/table">
            <a:tbl>
              <a:tblPr firstRow="1" bandRow="1">
                <a:tableStyleId>{69CF1AB2-1976-4502-BF36-3FF5EA218861}</a:tableStyleId>
              </a:tblPr>
              <a:tblGrid>
                <a:gridCol w="1602707">
                  <a:extLst>
                    <a:ext uri="{9D8B030D-6E8A-4147-A177-3AD203B41FA5}">
                      <a16:colId xmlns:a16="http://schemas.microsoft.com/office/drawing/2014/main" val="20000"/>
                    </a:ext>
                  </a:extLst>
                </a:gridCol>
                <a:gridCol w="1126226">
                  <a:extLst>
                    <a:ext uri="{9D8B030D-6E8A-4147-A177-3AD203B41FA5}">
                      <a16:colId xmlns:a16="http://schemas.microsoft.com/office/drawing/2014/main" val="20001"/>
                    </a:ext>
                  </a:extLst>
                </a:gridCol>
                <a:gridCol w="259898">
                  <a:extLst>
                    <a:ext uri="{9D8B030D-6E8A-4147-A177-3AD203B41FA5}">
                      <a16:colId xmlns:a16="http://schemas.microsoft.com/office/drawing/2014/main" val="20002"/>
                    </a:ext>
                  </a:extLst>
                </a:gridCol>
                <a:gridCol w="1472757">
                  <a:extLst>
                    <a:ext uri="{9D8B030D-6E8A-4147-A177-3AD203B41FA5}">
                      <a16:colId xmlns:a16="http://schemas.microsoft.com/office/drawing/2014/main" val="20003"/>
                    </a:ext>
                  </a:extLst>
                </a:gridCol>
                <a:gridCol w="996277">
                  <a:extLst>
                    <a:ext uri="{9D8B030D-6E8A-4147-A177-3AD203B41FA5}">
                      <a16:colId xmlns:a16="http://schemas.microsoft.com/office/drawing/2014/main" val="20004"/>
                    </a:ext>
                  </a:extLst>
                </a:gridCol>
                <a:gridCol w="216582">
                  <a:extLst>
                    <a:ext uri="{9D8B030D-6E8A-4147-A177-3AD203B41FA5}">
                      <a16:colId xmlns:a16="http://schemas.microsoft.com/office/drawing/2014/main" val="20005"/>
                    </a:ext>
                  </a:extLst>
                </a:gridCol>
                <a:gridCol w="1429440">
                  <a:extLst>
                    <a:ext uri="{9D8B030D-6E8A-4147-A177-3AD203B41FA5}">
                      <a16:colId xmlns:a16="http://schemas.microsoft.com/office/drawing/2014/main" val="20006"/>
                    </a:ext>
                  </a:extLst>
                </a:gridCol>
                <a:gridCol w="907005">
                  <a:extLst>
                    <a:ext uri="{9D8B030D-6E8A-4147-A177-3AD203B41FA5}">
                      <a16:colId xmlns:a16="http://schemas.microsoft.com/office/drawing/2014/main" val="20007"/>
                    </a:ext>
                  </a:extLst>
                </a:gridCol>
              </a:tblGrid>
              <a:tr h="466725">
                <a:tc>
                  <a:txBody>
                    <a:bodyPr/>
                    <a:lstStyle/>
                    <a:p>
                      <a:pPr algn="ctr"/>
                      <a:r>
                        <a:rPr kumimoji="1" lang="en-US" altLang="ja-JP" sz="1800" dirty="0">
                          <a:solidFill>
                            <a:srgbClr val="FF0000"/>
                          </a:solidFill>
                        </a:rPr>
                        <a:t>WBC (/μl)</a:t>
                      </a:r>
                      <a:endParaRPr kumimoji="1" lang="ja-JP" altLang="en-US" sz="1800" b="1" dirty="0">
                        <a:solidFill>
                          <a:srgbClr val="FF0000"/>
                        </a:solidFill>
                      </a:endParaRPr>
                    </a:p>
                  </a:txBody>
                  <a:tcPr marL="91443" marR="91443" marT="45718" marB="45718" anchor="ctr"/>
                </a:tc>
                <a:tc>
                  <a:txBody>
                    <a:bodyPr/>
                    <a:lstStyle/>
                    <a:p>
                      <a:pPr algn="ctr"/>
                      <a:r>
                        <a:rPr kumimoji="1" lang="en-US" altLang="ja-JP" sz="1800" dirty="0">
                          <a:solidFill>
                            <a:srgbClr val="FF0000"/>
                          </a:solidFill>
                        </a:rPr>
                        <a:t>116,950</a:t>
                      </a:r>
                      <a:endParaRPr kumimoji="1" lang="ja-JP" altLang="en-US" sz="1800" b="1" dirty="0">
                        <a:solidFill>
                          <a:srgbClr val="FF0000"/>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solidFill>
                            <a:srgbClr val="FF0000"/>
                          </a:solidFill>
                        </a:rPr>
                        <a:t>BUN (mg/dl)</a:t>
                      </a:r>
                      <a:endParaRPr kumimoji="1" lang="ja-JP" altLang="en-US" sz="1800" b="1" dirty="0">
                        <a:solidFill>
                          <a:srgbClr val="FF0000"/>
                        </a:solidFill>
                      </a:endParaRPr>
                    </a:p>
                  </a:txBody>
                  <a:tcPr marL="91443" marR="91443" marT="45718" marB="45718" anchor="ctr"/>
                </a:tc>
                <a:tc>
                  <a:txBody>
                    <a:bodyPr/>
                    <a:lstStyle/>
                    <a:p>
                      <a:pPr algn="ctr"/>
                      <a:r>
                        <a:rPr kumimoji="1" lang="en-US" altLang="ja-JP" sz="1800" dirty="0">
                          <a:solidFill>
                            <a:srgbClr val="FF0000"/>
                          </a:solidFill>
                        </a:rPr>
                        <a:t>96.3</a:t>
                      </a:r>
                      <a:endParaRPr kumimoji="1" lang="ja-JP" altLang="en-US" sz="1800" b="1" dirty="0">
                        <a:solidFill>
                          <a:srgbClr val="FF0000"/>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dirty="0" err="1"/>
                        <a:t>Glu</a:t>
                      </a:r>
                      <a:r>
                        <a:rPr kumimoji="1" lang="en-US" altLang="ja-JP" sz="1800" b="0" dirty="0"/>
                        <a:t> (mg/dl)</a:t>
                      </a:r>
                      <a:endParaRPr kumimoji="1" lang="ja-JP" altLang="en-US" sz="1800" b="0" dirty="0">
                        <a:solidFill>
                          <a:schemeClr val="bg1"/>
                        </a:solidFill>
                      </a:endParaRPr>
                    </a:p>
                  </a:txBody>
                  <a:tcPr marL="91443" marR="91443" marT="45718" marB="45718" anchor="ctr"/>
                </a:tc>
                <a:tc>
                  <a:txBody>
                    <a:bodyPr/>
                    <a:lstStyle/>
                    <a:p>
                      <a:pPr algn="ctr"/>
                      <a:r>
                        <a:rPr kumimoji="1" lang="en-US" altLang="ja-JP" sz="1800" b="0" dirty="0"/>
                        <a:t>84</a:t>
                      </a:r>
                      <a:endParaRPr kumimoji="1" lang="ja-JP" altLang="en-US" sz="1800" b="0" dirty="0">
                        <a:solidFill>
                          <a:schemeClr val="bg1"/>
                        </a:solidFill>
                      </a:endParaRPr>
                    </a:p>
                  </a:txBody>
                  <a:tcPr marL="91443" marR="91443" marT="45718" marB="45718" anchor="ctr"/>
                </a:tc>
                <a:extLst>
                  <a:ext uri="{0D108BD9-81ED-4DB2-BD59-A6C34878D82A}">
                    <a16:rowId xmlns:a16="http://schemas.microsoft.com/office/drawing/2014/main" val="10000"/>
                  </a:ext>
                </a:extLst>
              </a:tr>
              <a:tr h="466725">
                <a:tc>
                  <a:txBody>
                    <a:bodyPr/>
                    <a:lstStyle/>
                    <a:p>
                      <a:pPr algn="ctr"/>
                      <a:r>
                        <a:rPr kumimoji="1" lang="en-US" altLang="ja-JP" sz="1800" dirty="0"/>
                        <a:t>RBC (x10</a:t>
                      </a:r>
                      <a:r>
                        <a:rPr kumimoji="1" lang="en-US" altLang="ja-JP" sz="1800" baseline="30000" dirty="0"/>
                        <a:t>4</a:t>
                      </a:r>
                      <a:r>
                        <a:rPr kumimoji="1" lang="en-US" altLang="ja-JP" sz="1800" dirty="0"/>
                        <a:t>/</a:t>
                      </a:r>
                      <a:r>
                        <a:rPr kumimoji="1" lang="en-US" altLang="ja-JP" sz="1800" dirty="0" err="1"/>
                        <a:t>μl</a:t>
                      </a:r>
                      <a:r>
                        <a:rPr kumimoji="1" lang="en-US" altLang="ja-JP" sz="1800" dirty="0"/>
                        <a:t>)</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695</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a:solidFill>
                          <a:schemeClr val="bg1"/>
                        </a:solidFill>
                      </a:endParaRPr>
                    </a:p>
                  </a:txBody>
                  <a:tcPr marL="91443" marR="91443" marT="45718" marB="45718" anchor="ctr"/>
                </a:tc>
                <a:tc>
                  <a:txBody>
                    <a:bodyPr/>
                    <a:lstStyle/>
                    <a:p>
                      <a:pPr algn="ctr"/>
                      <a:r>
                        <a:rPr kumimoji="1" lang="en-US" altLang="ja-JP" sz="1800" dirty="0"/>
                        <a:t>CRE (mg/dl)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1.7</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rgbClr val="FF0000"/>
                          </a:solidFill>
                        </a:rPr>
                        <a:t>CRP (mg/dl)</a:t>
                      </a:r>
                      <a:endParaRPr kumimoji="1" lang="ja-JP" altLang="en-US" sz="1800" b="1" dirty="0">
                        <a:solidFill>
                          <a:srgbClr val="FF0000"/>
                        </a:solidFill>
                      </a:endParaRPr>
                    </a:p>
                  </a:txBody>
                  <a:tcPr marL="91443" marR="91443" marT="45718" marB="45718" anchor="ctr"/>
                </a:tc>
                <a:tc>
                  <a:txBody>
                    <a:bodyPr/>
                    <a:lstStyle/>
                    <a:p>
                      <a:pPr algn="ctr"/>
                      <a:r>
                        <a:rPr kumimoji="1" lang="en-US" altLang="ja-JP" sz="1800" b="1" dirty="0">
                          <a:solidFill>
                            <a:srgbClr val="FF0000"/>
                          </a:solidFill>
                        </a:rPr>
                        <a:t>9.2</a:t>
                      </a:r>
                      <a:endParaRPr kumimoji="1" lang="ja-JP" altLang="en-US" sz="1800" b="1" dirty="0">
                        <a:solidFill>
                          <a:srgbClr val="FF0000"/>
                        </a:solidFill>
                      </a:endParaRPr>
                    </a:p>
                  </a:txBody>
                  <a:tcPr marL="91443" marR="91443" marT="45718" marB="45718" anchor="ctr"/>
                </a:tc>
                <a:extLst>
                  <a:ext uri="{0D108BD9-81ED-4DB2-BD59-A6C34878D82A}">
                    <a16:rowId xmlns:a16="http://schemas.microsoft.com/office/drawing/2014/main" val="10001"/>
                  </a:ext>
                </a:extLst>
              </a:tr>
              <a:tr h="466725">
                <a:tc>
                  <a:txBody>
                    <a:bodyPr/>
                    <a:lstStyle/>
                    <a:p>
                      <a:pPr algn="ctr"/>
                      <a:r>
                        <a:rPr kumimoji="1" lang="en-US" altLang="ja-JP" sz="1800" dirty="0"/>
                        <a:t>PCV (%)</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42</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a:solidFill>
                          <a:schemeClr val="bg1"/>
                        </a:solidFill>
                      </a:endParaRPr>
                    </a:p>
                  </a:txBody>
                  <a:tcPr marL="91443" marR="91443" marT="45718" marB="45718" anchor="ctr"/>
                </a:tc>
                <a:tc>
                  <a:txBody>
                    <a:bodyPr/>
                    <a:lstStyle/>
                    <a:p>
                      <a:pPr algn="ctr"/>
                      <a:r>
                        <a:rPr kumimoji="1" lang="en-US" altLang="ja-JP" sz="1800" dirty="0"/>
                        <a:t>ALT (U/l)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36</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Na (</a:t>
                      </a:r>
                      <a:r>
                        <a:rPr kumimoji="1" lang="en-US" altLang="ja-JP" sz="1800" dirty="0" err="1"/>
                        <a:t>mEq</a:t>
                      </a:r>
                      <a:r>
                        <a:rPr kumimoji="1" lang="en-US" altLang="ja-JP" sz="1800" dirty="0"/>
                        <a:t>/l)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140</a:t>
                      </a:r>
                      <a:endParaRPr kumimoji="1" lang="ja-JP" altLang="en-US" sz="1800" b="1" dirty="0">
                        <a:solidFill>
                          <a:schemeClr val="bg1"/>
                        </a:solidFill>
                      </a:endParaRPr>
                    </a:p>
                  </a:txBody>
                  <a:tcPr marL="91443" marR="91443" marT="45718" marB="45718" anchor="ctr"/>
                </a:tc>
                <a:extLst>
                  <a:ext uri="{0D108BD9-81ED-4DB2-BD59-A6C34878D82A}">
                    <a16:rowId xmlns:a16="http://schemas.microsoft.com/office/drawing/2014/main" val="10002"/>
                  </a:ext>
                </a:extLst>
              </a:tr>
              <a:tr h="466725">
                <a:tc>
                  <a:txBody>
                    <a:bodyPr/>
                    <a:lstStyle/>
                    <a:p>
                      <a:pPr algn="ctr"/>
                      <a:r>
                        <a:rPr kumimoji="1" lang="en-US" altLang="ja-JP" sz="1800" dirty="0"/>
                        <a:t>PLT</a:t>
                      </a:r>
                      <a:r>
                        <a:rPr kumimoji="1" lang="en-US" altLang="ja-JP" sz="1800" baseline="0" dirty="0"/>
                        <a:t> (x10</a:t>
                      </a:r>
                      <a:r>
                        <a:rPr kumimoji="1" lang="en-US" altLang="ja-JP" sz="1800" baseline="30000" dirty="0"/>
                        <a:t>4</a:t>
                      </a:r>
                      <a:r>
                        <a:rPr kumimoji="1" lang="en-US" altLang="ja-JP" sz="1800" baseline="0" dirty="0"/>
                        <a:t>/</a:t>
                      </a:r>
                      <a:r>
                        <a:rPr kumimoji="1" lang="en-US" altLang="ja-JP" sz="1800" dirty="0"/>
                        <a:t>μ</a:t>
                      </a:r>
                      <a:r>
                        <a:rPr kumimoji="1" lang="en-US" altLang="ja-JP" sz="1800" baseline="0" dirty="0"/>
                        <a:t>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2.6</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a:solidFill>
                          <a:schemeClr val="bg1"/>
                        </a:solidFill>
                      </a:endParaRPr>
                    </a:p>
                  </a:txBody>
                  <a:tcPr marL="91443" marR="91443" marT="45718" marB="45718" anchor="ctr"/>
                </a:tc>
                <a:tc>
                  <a:txBody>
                    <a:bodyPr/>
                    <a:lstStyle/>
                    <a:p>
                      <a:pPr algn="ctr"/>
                      <a:r>
                        <a:rPr kumimoji="1" lang="en-US" altLang="ja-JP" sz="1800" dirty="0"/>
                        <a:t>ALB (g/dl)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2.7</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t>K (</a:t>
                      </a:r>
                      <a:r>
                        <a:rPr kumimoji="1" lang="en-US" altLang="ja-JP" sz="1800" dirty="0" err="1"/>
                        <a:t>mEq</a:t>
                      </a:r>
                      <a:r>
                        <a:rPr kumimoji="1" lang="en-US" altLang="ja-JP" sz="1800" dirty="0"/>
                        <a:t>/l)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5.6</a:t>
                      </a:r>
                      <a:endParaRPr kumimoji="1" lang="ja-JP" altLang="en-US" sz="1800" b="1" dirty="0">
                        <a:solidFill>
                          <a:schemeClr val="bg1"/>
                        </a:solidFill>
                      </a:endParaRPr>
                    </a:p>
                  </a:txBody>
                  <a:tcPr marL="91443" marR="91443" marT="45718" marB="45718" anchor="ctr"/>
                </a:tc>
                <a:extLst>
                  <a:ext uri="{0D108BD9-81ED-4DB2-BD59-A6C34878D82A}">
                    <a16:rowId xmlns:a16="http://schemas.microsoft.com/office/drawing/2014/main" val="10003"/>
                  </a:ext>
                </a:extLst>
              </a:tr>
              <a:tr h="466725">
                <a:tc>
                  <a:txBody>
                    <a:bodyPr/>
                    <a:lstStyle/>
                    <a:p>
                      <a:pPr algn="ctr"/>
                      <a:r>
                        <a:rPr kumimoji="1" lang="en-US" altLang="ja-JP" sz="1800" dirty="0"/>
                        <a:t>TP (g/dl)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8.2</a:t>
                      </a:r>
                      <a:endParaRPr kumimoji="1" lang="ja-JP" altLang="en-US" sz="1800" b="1" dirty="0">
                        <a:solidFill>
                          <a:schemeClr val="bg1"/>
                        </a:solidFill>
                      </a:endParaRPr>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endParaRPr lang="ja-JP" altLang="en-US" sz="1800"/>
                    </a:p>
                  </a:txBody>
                  <a:tcPr marL="91443" marR="91443" marT="45718" marB="45718" anchor="ctr"/>
                </a:tc>
                <a:tc>
                  <a:txBody>
                    <a:bodyPr/>
                    <a:lstStyle/>
                    <a:p>
                      <a:endParaRPr lang="ja-JP" altLang="en-US" sz="1800" dirty="0"/>
                    </a:p>
                  </a:txBody>
                  <a:tcPr marL="91443" marR="91443" marT="45718" marB="45718" anchor="ctr"/>
                </a:tc>
                <a:tc>
                  <a:txBody>
                    <a:bodyPr/>
                    <a:lstStyle/>
                    <a:p>
                      <a:pPr algn="ct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err="1"/>
                        <a:t>Cl</a:t>
                      </a:r>
                      <a:r>
                        <a:rPr kumimoji="1" lang="en-US" altLang="ja-JP" sz="1800" dirty="0"/>
                        <a:t> (</a:t>
                      </a:r>
                      <a:r>
                        <a:rPr kumimoji="1" lang="en-US" altLang="ja-JP" sz="1800" dirty="0" err="1"/>
                        <a:t>mEq</a:t>
                      </a:r>
                      <a:r>
                        <a:rPr kumimoji="1" lang="en-US" altLang="ja-JP" sz="1800" dirty="0"/>
                        <a:t>/l)</a:t>
                      </a:r>
                      <a:endParaRPr kumimoji="1" lang="ja-JP" altLang="en-US" sz="1800" b="1" dirty="0">
                        <a:solidFill>
                          <a:schemeClr val="bg1"/>
                        </a:solidFill>
                      </a:endParaRPr>
                    </a:p>
                  </a:txBody>
                  <a:tcPr marL="91443" marR="91443" marT="45718" marB="45718" anchor="ctr"/>
                </a:tc>
                <a:tc>
                  <a:txBody>
                    <a:bodyPr/>
                    <a:lstStyle/>
                    <a:p>
                      <a:pPr algn="ctr"/>
                      <a:r>
                        <a:rPr kumimoji="1" lang="en-US" altLang="ja-JP" sz="1800" dirty="0"/>
                        <a:t>107</a:t>
                      </a:r>
                      <a:endParaRPr kumimoji="1" lang="ja-JP" altLang="en-US" sz="1800" b="1" dirty="0">
                        <a:solidFill>
                          <a:schemeClr val="bg1"/>
                        </a:solidFill>
                      </a:endParaRPr>
                    </a:p>
                  </a:txBody>
                  <a:tcPr marL="91443" marR="91443" marT="45718" marB="45718" anchor="ctr"/>
                </a:tc>
                <a:extLst>
                  <a:ext uri="{0D108BD9-81ED-4DB2-BD59-A6C34878D82A}">
                    <a16:rowId xmlns:a16="http://schemas.microsoft.com/office/drawing/2014/main" val="10004"/>
                  </a:ext>
                </a:extLst>
              </a:tr>
            </a:tbl>
          </a:graphicData>
        </a:graphic>
      </p:graphicFrame>
      <p:sp>
        <p:nvSpPr>
          <p:cNvPr id="7" name="テキスト ボックス 13"/>
          <p:cNvSpPr txBox="1"/>
          <p:nvPr/>
        </p:nvSpPr>
        <p:spPr>
          <a:xfrm>
            <a:off x="0" y="838200"/>
            <a:ext cx="2715808"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病例二</a:t>
            </a:r>
            <a:r>
              <a:rPr lang="zh-CN" altLang="en-US" sz="2800" b="1" dirty="0">
                <a:solidFill>
                  <a:schemeClr val="bg1"/>
                </a:solidFill>
                <a:latin typeface="宋体" panose="02010600030101010101" pitchFamily="2" charset="-122"/>
                <a:ea typeface="宋体" panose="02010600030101010101" pitchFamily="2" charset="-122"/>
              </a:rPr>
              <a:t>    </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8" name="TextBox 7"/>
          <p:cNvSpPr txBox="1"/>
          <p:nvPr/>
        </p:nvSpPr>
        <p:spPr>
          <a:xfrm>
            <a:off x="1443600" y="1584000"/>
            <a:ext cx="6255695" cy="1908215"/>
          </a:xfrm>
          <a:prstGeom prst="rect">
            <a:avLst/>
          </a:prstGeom>
          <a:noFill/>
        </p:spPr>
        <p:txBody>
          <a:bodyPr wrap="square" rtlCol="0">
            <a:spAutoFit/>
          </a:bodyPr>
          <a:lstStyle/>
          <a:p>
            <a:r>
              <a:rPr lang="zh-CN" altLang="en-US" sz="2000" b="1" dirty="0">
                <a:solidFill>
                  <a:schemeClr val="accent5">
                    <a:lumMod val="50000"/>
                  </a:schemeClr>
                </a:solidFill>
              </a:rPr>
              <a:t>犬种：</a:t>
            </a:r>
            <a:r>
              <a:rPr lang="zh-CN" altLang="en-US" sz="2200" b="1" dirty="0">
                <a:solidFill>
                  <a:schemeClr val="accent5">
                    <a:lumMod val="50000"/>
                  </a:schemeClr>
                </a:solidFill>
              </a:rPr>
              <a:t>约克夏梗犬  七岁 雌性</a:t>
            </a:r>
            <a:endParaRPr lang="en-US" altLang="zh-CN" sz="2200" b="1" dirty="0">
              <a:solidFill>
                <a:schemeClr val="accent5">
                  <a:lumMod val="50000"/>
                </a:schemeClr>
              </a:solidFill>
            </a:endParaRPr>
          </a:p>
          <a:p>
            <a:r>
              <a:rPr lang="zh-CN" altLang="en-US" sz="2000" b="1" dirty="0">
                <a:solidFill>
                  <a:schemeClr val="accent5">
                    <a:lumMod val="50000"/>
                  </a:schemeClr>
                </a:solidFill>
                <a:latin typeface="宋体" panose="02010600030101010101" pitchFamily="2" charset="-122"/>
                <a:ea typeface="宋体" panose="02010600030101010101" pitchFamily="2" charset="-122"/>
              </a:rPr>
              <a:t>病史：</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pPr marL="0" lvl="1"/>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周前开始食欲不振</a:t>
            </a:r>
            <a:r>
              <a:rPr lang="en-US" altLang="ja-JP"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情况逐渐恶化</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zh-CN" altLang="en-US" sz="2000" b="1" dirty="0">
                <a:solidFill>
                  <a:schemeClr val="accent5">
                    <a:lumMod val="50000"/>
                  </a:schemeClr>
                </a:solidFill>
                <a:latin typeface="宋体" panose="02010600030101010101" pitchFamily="2" charset="-122"/>
                <a:ea typeface="宋体" panose="02010600030101010101" pitchFamily="2" charset="-122"/>
              </a:rPr>
              <a:t>就诊原因：</a:t>
            </a:r>
            <a:endParaRPr lang="en-US" altLang="zh-CN" sz="2000" b="1" dirty="0">
              <a:solidFill>
                <a:schemeClr val="accent5">
                  <a:lumMod val="50000"/>
                </a:schemeClr>
              </a:solidFill>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精神沉郁、食欲废绝、</a:t>
            </a:r>
            <a:r>
              <a:rPr lang="zh-CN" altLang="en-US" b="1" dirty="0">
                <a:solidFill>
                  <a:srgbClr val="FF0000"/>
                </a:solidFill>
                <a:latin typeface="宋体" panose="02010600030101010101" pitchFamily="2" charset="-122"/>
                <a:ea typeface="宋体" panose="02010600030101010101" pitchFamily="2" charset="-122"/>
              </a:rPr>
              <a:t>多饮</a:t>
            </a:r>
            <a:r>
              <a:rPr lang="ja-JP" altLang="en-US"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黑便</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体温：</a:t>
            </a:r>
            <a:r>
              <a:rPr lang="en-US" altLang="zh-CN" dirty="0">
                <a:latin typeface="宋体" panose="02010600030101010101" pitchFamily="2" charset="-122"/>
                <a:ea typeface="宋体" panose="02010600030101010101" pitchFamily="2" charset="-122"/>
              </a:rPr>
              <a:t>36.8</a:t>
            </a:r>
            <a:r>
              <a:rPr lang="zh-CN" altLang="en-US" dirty="0">
                <a:latin typeface="宋体" panose="02010600030101010101" pitchFamily="2" charset="-122"/>
                <a:ea typeface="宋体" panose="02010600030101010101" pitchFamily="2" charset="-122"/>
              </a:rPr>
              <a:t>℃</a:t>
            </a:r>
            <a:endParaRPr lang="en-US" altLang="ja-JP"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41472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标注 13"/>
          <p:cNvSpPr/>
          <p:nvPr/>
        </p:nvSpPr>
        <p:spPr bwMode="auto">
          <a:xfrm>
            <a:off x="4121950" y="4554125"/>
            <a:ext cx="4770530" cy="1305145"/>
          </a:xfrm>
          <a:prstGeom prst="cloudCallout">
            <a:avLst>
              <a:gd name="adj1" fmla="val -28301"/>
              <a:gd name="adj2" fmla="val 111634"/>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pic>
        <p:nvPicPr>
          <p:cNvPr id="2" name="図 1" descr="岩井チャンプパイお.000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19600" y="1487557"/>
            <a:ext cx="4529181" cy="2594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角丸四角形吹き出し 7"/>
          <p:cNvSpPr/>
          <p:nvPr/>
        </p:nvSpPr>
        <p:spPr>
          <a:xfrm>
            <a:off x="4267200" y="4495800"/>
            <a:ext cx="4648200" cy="1371600"/>
          </a:xfrm>
          <a:prstGeom prst="wedgeRoundRectCallout">
            <a:avLst>
              <a:gd name="adj1" fmla="val -56146"/>
              <a:gd name="adj2" fmla="val 69560"/>
              <a:gd name="adj3" fmla="val 16667"/>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chemeClr val="bg1"/>
              </a:solidFill>
              <a:latin typeface="+mj-ea"/>
              <a:ea typeface="+mj-ea"/>
            </a:endParaRPr>
          </a:p>
        </p:txBody>
      </p:sp>
      <p:sp>
        <p:nvSpPr>
          <p:cNvPr id="9" name="テキスト ボックス 8"/>
          <p:cNvSpPr txBox="1"/>
          <p:nvPr/>
        </p:nvSpPr>
        <p:spPr>
          <a:xfrm>
            <a:off x="4495800" y="4807803"/>
            <a:ext cx="4343400" cy="769441"/>
          </a:xfrm>
          <a:prstGeom prst="rect">
            <a:avLst/>
          </a:prstGeom>
          <a:noFill/>
          <a:ln>
            <a:noFill/>
          </a:ln>
        </p:spPr>
        <p:txBody>
          <a:bodyPr wrap="square" rtlCol="0">
            <a:spAutoFit/>
          </a:bodyPr>
          <a:lstStyle/>
          <a:p>
            <a:r>
              <a:rPr lang="zh-CN" altLang="en-US" sz="2200" b="1" dirty="0">
                <a:solidFill>
                  <a:schemeClr val="bg1"/>
                </a:solidFill>
                <a:latin typeface="宋体" panose="02010600030101010101" pitchFamily="2" charset="-122"/>
                <a:ea typeface="宋体" panose="02010600030101010101" pitchFamily="2" charset="-122"/>
              </a:rPr>
              <a:t>临床症状</a:t>
            </a:r>
            <a:r>
              <a:rPr kumimoji="1" lang="ja-JP" altLang="en-US" sz="2200" b="1" dirty="0">
                <a:solidFill>
                  <a:schemeClr val="bg1"/>
                </a:solidFill>
                <a:latin typeface="宋体" panose="02010600030101010101" pitchFamily="2" charset="-122"/>
                <a:ea typeface="宋体" panose="02010600030101010101" pitchFamily="2" charset="-122"/>
              </a:rPr>
              <a:t>＋</a:t>
            </a:r>
            <a:r>
              <a:rPr kumimoji="1" lang="en-US" altLang="zh-CN" sz="2200" b="1" dirty="0">
                <a:solidFill>
                  <a:schemeClr val="bg1"/>
                </a:solidFill>
                <a:latin typeface="宋体" panose="02010600030101010101" pitchFamily="2" charset="-122"/>
                <a:ea typeface="宋体" panose="02010600030101010101" pitchFamily="2" charset="-122"/>
              </a:rPr>
              <a:t>CRP</a:t>
            </a:r>
            <a:r>
              <a:rPr lang="zh-CN" altLang="en-US" sz="2200" b="1" dirty="0">
                <a:solidFill>
                  <a:schemeClr val="bg1"/>
                </a:solidFill>
                <a:latin typeface="宋体" panose="02010600030101010101" pitchFamily="2" charset="-122"/>
                <a:ea typeface="宋体" panose="02010600030101010101" pitchFamily="2" charset="-122"/>
              </a:rPr>
              <a:t>升高</a:t>
            </a:r>
            <a:r>
              <a:rPr kumimoji="1" lang="ja-JP" altLang="en-US" sz="2200" b="1" dirty="0">
                <a:solidFill>
                  <a:schemeClr val="bg1"/>
                </a:solidFill>
                <a:latin typeface="宋体" panose="02010600030101010101" pitchFamily="2" charset="-122"/>
                <a:ea typeface="宋体" panose="02010600030101010101" pitchFamily="2" charset="-122"/>
              </a:rPr>
              <a:t>＋</a:t>
            </a:r>
            <a:r>
              <a:rPr kumimoji="1" lang="zh-CN" altLang="en-US" sz="2200" b="1" dirty="0">
                <a:solidFill>
                  <a:schemeClr val="bg1"/>
                </a:solidFill>
                <a:latin typeface="宋体" panose="02010600030101010101" pitchFamily="2" charset="-122"/>
                <a:ea typeface="宋体" panose="02010600030101010101" pitchFamily="2" charset="-122"/>
              </a:rPr>
              <a:t>子宫肿大</a:t>
            </a:r>
            <a:endParaRPr kumimoji="1" lang="en-US" altLang="ja-JP" sz="2200" b="1" dirty="0">
              <a:solidFill>
                <a:schemeClr val="bg1"/>
              </a:solidFill>
              <a:latin typeface="宋体" panose="02010600030101010101" pitchFamily="2" charset="-122"/>
              <a:ea typeface="宋体" panose="02010600030101010101" pitchFamily="2" charset="-122"/>
            </a:endParaRPr>
          </a:p>
          <a:p>
            <a:r>
              <a:rPr kumimoji="1" lang="en-US" altLang="ja-JP" sz="2200" b="1" dirty="0">
                <a:solidFill>
                  <a:schemeClr val="bg1"/>
                </a:solidFill>
                <a:latin typeface="宋体" panose="02010600030101010101" pitchFamily="2" charset="-122"/>
                <a:ea typeface="宋体" panose="02010600030101010101" pitchFamily="2" charset="-122"/>
              </a:rPr>
              <a:t>→</a:t>
            </a:r>
            <a:r>
              <a:rPr lang="zh-CN" altLang="en-US" sz="2200" b="1" dirty="0">
                <a:solidFill>
                  <a:schemeClr val="bg1"/>
                </a:solidFill>
                <a:latin typeface="宋体" panose="02010600030101010101" pitchFamily="2" charset="-122"/>
                <a:ea typeface="宋体" panose="02010600030101010101" pitchFamily="2" charset="-122"/>
              </a:rPr>
              <a:t>子宫蓄脓</a:t>
            </a:r>
            <a:r>
              <a:rPr kumimoji="1" lang="ja-JP" altLang="en-US" sz="2200" b="1" dirty="0">
                <a:solidFill>
                  <a:schemeClr val="bg1"/>
                </a:solidFill>
                <a:latin typeface="宋体" panose="02010600030101010101" pitchFamily="2" charset="-122"/>
                <a:ea typeface="宋体" panose="02010600030101010101" pitchFamily="2" charset="-122"/>
              </a:rPr>
              <a:t>＞＞</a:t>
            </a:r>
            <a:r>
              <a:rPr kumimoji="1" lang="zh-CN" altLang="en-US" sz="2200" b="1" dirty="0">
                <a:solidFill>
                  <a:schemeClr val="bg1"/>
                </a:solidFill>
                <a:latin typeface="宋体" panose="02010600030101010101" pitchFamily="2" charset="-122"/>
                <a:ea typeface="宋体" panose="02010600030101010101" pitchFamily="2" charset="-122"/>
              </a:rPr>
              <a:t>子宫内膜增生</a:t>
            </a:r>
            <a:endParaRPr kumimoji="1" lang="ja-JP" altLang="en-US" sz="2200" b="1" dirty="0">
              <a:solidFill>
                <a:schemeClr val="bg1"/>
              </a:solidFill>
              <a:latin typeface="宋体" panose="02010600030101010101" pitchFamily="2" charset="-122"/>
              <a:ea typeface="宋体" panose="02010600030101010101" pitchFamily="2" charset="-122"/>
            </a:endParaRPr>
          </a:p>
        </p:txBody>
      </p:sp>
      <p:sp>
        <p:nvSpPr>
          <p:cNvPr id="10" name="TextBox 9"/>
          <p:cNvSpPr txBox="1"/>
          <p:nvPr/>
        </p:nvSpPr>
        <p:spPr>
          <a:xfrm>
            <a:off x="476545" y="1673805"/>
            <a:ext cx="4095455" cy="1015663"/>
          </a:xfrm>
          <a:prstGeom prst="rect">
            <a:avLst/>
          </a:prstGeom>
          <a:noFill/>
        </p:spPr>
        <p:txBody>
          <a:bodyPr wrap="square" rtlCol="0">
            <a:spAutoFit/>
          </a:bodyPr>
          <a:lstStyle/>
          <a:p>
            <a:r>
              <a:rPr lang="zh-CN" altLang="en-US" sz="2000" b="1" dirty="0">
                <a:solidFill>
                  <a:schemeClr val="accent5">
                    <a:lumMod val="50000"/>
                  </a:schemeClr>
                </a:solidFill>
                <a:latin typeface="宋体" panose="02010600030101010101" pitchFamily="2" charset="-122"/>
                <a:ea typeface="宋体" panose="02010600030101010101" pitchFamily="2" charset="-122"/>
              </a:rPr>
              <a:t>腹部超声检查</a:t>
            </a:r>
            <a:endParaRPr lang="en-US" altLang="ja-JP" sz="2000" b="1" dirty="0">
              <a:solidFill>
                <a:schemeClr val="accent5">
                  <a:lumMod val="50000"/>
                </a:schemeClr>
              </a:solidFill>
              <a:latin typeface="宋体" panose="02010600030101010101" pitchFamily="2" charset="-122"/>
              <a:ea typeface="宋体" panose="02010600030101010101" pitchFamily="2" charset="-122"/>
            </a:endParaRPr>
          </a:p>
          <a:p>
            <a:pPr lvl="1"/>
            <a:r>
              <a:rPr lang="zh-CN" altLang="en-US" sz="2000" dirty="0">
                <a:latin typeface="宋体" panose="02010600030101010101" pitchFamily="2" charset="-122"/>
                <a:ea typeface="宋体" panose="02010600030101010101" pitchFamily="2" charset="-122"/>
              </a:rPr>
              <a:t>确认子宫扩张</a:t>
            </a:r>
            <a:endParaRPr lang="en-US" altLang="ja-JP" sz="2000" dirty="0">
              <a:latin typeface="宋体" panose="02010600030101010101" pitchFamily="2" charset="-122"/>
              <a:ea typeface="宋体" panose="02010600030101010101" pitchFamily="2" charset="-122"/>
            </a:endParaRPr>
          </a:p>
          <a:p>
            <a:endParaRPr lang="zh-CN" altLang="en-US" sz="2000" dirty="0"/>
          </a:p>
        </p:txBody>
      </p:sp>
      <p:sp>
        <p:nvSpPr>
          <p:cNvPr id="11" name="TextBox 10"/>
          <p:cNvSpPr txBox="1"/>
          <p:nvPr/>
        </p:nvSpPr>
        <p:spPr>
          <a:xfrm>
            <a:off x="746575" y="3113965"/>
            <a:ext cx="2700300" cy="2585323"/>
          </a:xfrm>
          <a:prstGeom prst="rect">
            <a:avLst/>
          </a:prstGeom>
          <a:solidFill>
            <a:schemeClr val="accent5">
              <a:lumMod val="75000"/>
            </a:schemeClr>
          </a:solidFill>
        </p:spPr>
        <p:txBody>
          <a:bodyPr wrap="square" rtlCol="0">
            <a:spAutoFit/>
          </a:bodyPr>
          <a:lstStyle/>
          <a:p>
            <a:pPr algn="ctr"/>
            <a:endParaRPr lang="en-US" altLang="zh-CN" dirty="0">
              <a:solidFill>
                <a:schemeClr val="bg1"/>
              </a:solidFill>
              <a:effectLst>
                <a:outerShdw blurRad="38100" dist="38100" dir="2700000" algn="tl">
                  <a:srgbClr val="000000">
                    <a:alpha val="43137"/>
                  </a:srgbClr>
                </a:outerShdw>
              </a:effectLst>
            </a:endParaRPr>
          </a:p>
          <a:p>
            <a:pPr algn="ctr"/>
            <a:r>
              <a:rPr lang="zh-CN"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临床症状</a:t>
            </a:r>
            <a:endPar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pPr algn="ctr"/>
            <a:r>
              <a:rPr lang="ja-JP"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endPar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pPr algn="ctr"/>
            <a:r>
              <a:rPr lang="en-US" altLang="zh-CN"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CRP</a:t>
            </a:r>
            <a:r>
              <a:rPr lang="zh-CN"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升高</a:t>
            </a:r>
            <a:endPar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pPr algn="ctr"/>
            <a:r>
              <a:rPr lang="ja-JP"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endPar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pPr algn="ctr"/>
            <a:r>
              <a:rPr lang="zh-CN"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超声检测子宫扩张</a:t>
            </a:r>
            <a:endPar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pPr algn="ctr"/>
            <a:r>
              <a:rPr lang="en-US" altLang="ja-JP"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p>
          <a:p>
            <a:pPr algn="ctr"/>
            <a:r>
              <a:rPr lang="zh-CN"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诊断</a:t>
            </a:r>
            <a:r>
              <a:rPr lang="en-US" altLang="en-US" b="1" dirty="0">
                <a:solidFill>
                  <a:srgbClr val="FFFFFF"/>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a:t>
            </a:r>
            <a:r>
              <a:rPr lang="zh-CN" altLang="en-US" b="1" dirty="0">
                <a:solidFill>
                  <a:srgbClr val="FFFF00"/>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rPr>
              <a:t>子宫蓄脓</a:t>
            </a:r>
            <a:endParaRPr lang="ja-JP" altLang="en-US" b="1" dirty="0">
              <a:solidFill>
                <a:srgbClr val="FFFF00"/>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endParaRPr>
          </a:p>
          <a:p>
            <a:endParaRPr lang="zh-CN" altLang="en-US" b="1" dirty="0">
              <a:solidFill>
                <a:schemeClr val="bg1"/>
              </a:solidFill>
            </a:endParaRPr>
          </a:p>
        </p:txBody>
      </p:sp>
      <p:sp>
        <p:nvSpPr>
          <p:cNvPr id="12" name="TextBox 11"/>
          <p:cNvSpPr txBox="1"/>
          <p:nvPr/>
        </p:nvSpPr>
        <p:spPr>
          <a:xfrm>
            <a:off x="521550" y="2798929"/>
            <a:ext cx="1440160" cy="405045"/>
          </a:xfrm>
          <a:prstGeom prst="rect">
            <a:avLst/>
          </a:prstGeom>
          <a:solidFill>
            <a:schemeClr val="bg1"/>
          </a:solidFill>
          <a:scene3d>
            <a:camera prst="orthographicFront"/>
            <a:lightRig rig="threePt" dir="t"/>
          </a:scene3d>
          <a:sp3d>
            <a:bevelT/>
          </a:sp3d>
        </p:spPr>
        <p:txBody>
          <a:bodyPr wrap="square" rtlCol="0">
            <a:spAutoFit/>
          </a:bodyPr>
          <a:lstStyle/>
          <a:p>
            <a:r>
              <a:rPr lang="zh-CN" altLang="en-US" sz="2000" b="1" dirty="0">
                <a:solidFill>
                  <a:schemeClr val="accent5">
                    <a:lumMod val="50000"/>
                  </a:schemeClr>
                </a:solidFill>
              </a:rPr>
              <a:t>病因：</a:t>
            </a:r>
            <a:endParaRPr lang="en-US" altLang="zh-CN" sz="2000" b="1" dirty="0">
              <a:solidFill>
                <a:schemeClr val="accent5">
                  <a:lumMod val="50000"/>
                </a:schemeClr>
              </a:solidFill>
            </a:endParaRPr>
          </a:p>
        </p:txBody>
      </p:sp>
      <p:sp>
        <p:nvSpPr>
          <p:cNvPr id="16" name="テキスト ボックス 13"/>
          <p:cNvSpPr txBox="1"/>
          <p:nvPr/>
        </p:nvSpPr>
        <p:spPr>
          <a:xfrm>
            <a:off x="0" y="838200"/>
            <a:ext cx="2715808"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病例二</a:t>
            </a:r>
            <a:r>
              <a:rPr lang="zh-CN" altLang="en-US" sz="2800" b="1" dirty="0">
                <a:solidFill>
                  <a:schemeClr val="bg1"/>
                </a:solidFill>
                <a:latin typeface="宋体" panose="02010600030101010101" pitchFamily="2" charset="-122"/>
                <a:ea typeface="宋体" panose="02010600030101010101" pitchFamily="2" charset="-122"/>
              </a:rPr>
              <a:t>    </a:t>
            </a:r>
            <a:endParaRPr kumimoji="1" lang="ja-JP" altLang="en-US" sz="2800" b="1"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5399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コンテンツ プレースホルダー 2"/>
          <p:cNvGraphicFramePr>
            <a:graphicFrameLocks noGrp="1"/>
          </p:cNvGraphicFramePr>
          <p:nvPr>
            <p:ph sz="quarter" idx="13"/>
            <p:extLst>
              <p:ext uri="{D42A27DB-BD31-4B8C-83A1-F6EECF244321}">
                <p14:modId xmlns:p14="http://schemas.microsoft.com/office/powerpoint/2010/main" val="3376749369"/>
              </p:ext>
            </p:extLst>
          </p:nvPr>
        </p:nvGraphicFramePr>
        <p:xfrm>
          <a:off x="2771800" y="4194085"/>
          <a:ext cx="5202068" cy="1737360"/>
        </p:xfrm>
        <a:graphic>
          <a:graphicData uri="http://schemas.openxmlformats.org/drawingml/2006/table">
            <a:tbl>
              <a:tblPr firstRow="1" bandRow="1">
                <a:tableStyleId>{5C22544A-7EE6-4342-B048-85BDC9FD1C3A}</a:tableStyleId>
              </a:tblPr>
              <a:tblGrid>
                <a:gridCol w="1331639">
                  <a:extLst>
                    <a:ext uri="{9D8B030D-6E8A-4147-A177-3AD203B41FA5}">
                      <a16:colId xmlns:a16="http://schemas.microsoft.com/office/drawing/2014/main" val="20000"/>
                    </a:ext>
                  </a:extLst>
                </a:gridCol>
                <a:gridCol w="1845204">
                  <a:extLst>
                    <a:ext uri="{9D8B030D-6E8A-4147-A177-3AD203B41FA5}">
                      <a16:colId xmlns:a16="http://schemas.microsoft.com/office/drawing/2014/main" val="20001"/>
                    </a:ext>
                  </a:extLst>
                </a:gridCol>
                <a:gridCol w="2025225">
                  <a:extLst>
                    <a:ext uri="{9D8B030D-6E8A-4147-A177-3AD203B41FA5}">
                      <a16:colId xmlns:a16="http://schemas.microsoft.com/office/drawing/2014/main" val="20002"/>
                    </a:ext>
                  </a:extLst>
                </a:gridCol>
              </a:tblGrid>
              <a:tr h="225850">
                <a:tc>
                  <a:txBody>
                    <a:bodyPr/>
                    <a:lstStyle/>
                    <a:p>
                      <a:pPr algn="ct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zh-CN" altLang="en-US" sz="1600" dirty="0">
                          <a:latin typeface="宋体" panose="02010600030101010101" pitchFamily="2" charset="-122"/>
                          <a:ea typeface="宋体" panose="02010600030101010101" pitchFamily="2" charset="-122"/>
                        </a:rPr>
                        <a:t>子宫蓄脓</a:t>
                      </a:r>
                      <a:r>
                        <a:rPr kumimoji="1" lang="en-US" altLang="ja-JP" sz="1600" dirty="0">
                          <a:latin typeface="宋体" panose="02010600030101010101" pitchFamily="2" charset="-122"/>
                          <a:ea typeface="宋体" panose="02010600030101010101" pitchFamily="2" charset="-122"/>
                        </a:rPr>
                        <a:t>(n=15)</a:t>
                      </a: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zh-CN" altLang="en-US" sz="1600" dirty="0">
                          <a:latin typeface="宋体" panose="02010600030101010101" pitchFamily="2" charset="-122"/>
                          <a:ea typeface="宋体" panose="02010600030101010101" pitchFamily="2" charset="-122"/>
                        </a:rPr>
                        <a:t>子宫内膜增生</a:t>
                      </a:r>
                      <a:endParaRPr kumimoji="1" lang="en-US" altLang="zh-CN" sz="1600" dirty="0">
                        <a:latin typeface="宋体" panose="02010600030101010101" pitchFamily="2" charset="-122"/>
                        <a:ea typeface="宋体" panose="02010600030101010101" pitchFamily="2" charset="-122"/>
                      </a:endParaRPr>
                    </a:p>
                    <a:p>
                      <a:pPr algn="ctr"/>
                      <a:r>
                        <a:rPr kumimoji="1" lang="en-US" altLang="ja-JP" sz="1600" dirty="0">
                          <a:latin typeface="宋体" panose="02010600030101010101" pitchFamily="2" charset="-122"/>
                          <a:ea typeface="宋体" panose="02010600030101010101" pitchFamily="2" charset="-122"/>
                        </a:rPr>
                        <a:t>(n=10)</a:t>
                      </a:r>
                      <a:endParaRPr kumimoji="1" lang="ja-JP"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0"/>
                  </a:ext>
                </a:extLst>
              </a:tr>
              <a:tr h="319840">
                <a:tc>
                  <a:txBody>
                    <a:bodyPr/>
                    <a:lstStyle/>
                    <a:p>
                      <a:pPr algn="ctr"/>
                      <a:r>
                        <a:rPr kumimoji="1" lang="en-US" altLang="ja-JP" sz="1600" dirty="0">
                          <a:latin typeface="宋体" panose="02010600030101010101" pitchFamily="2" charset="-122"/>
                          <a:ea typeface="宋体" panose="02010600030101010101" pitchFamily="2" charset="-122"/>
                        </a:rPr>
                        <a:t>CRP (μg/ml)</a:t>
                      </a: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1600" dirty="0">
                          <a:latin typeface="宋体" panose="02010600030101010101" pitchFamily="2" charset="-122"/>
                          <a:ea typeface="宋体" panose="02010600030101010101" pitchFamily="2" charset="-122"/>
                        </a:rPr>
                        <a:t>149±25.38*</a:t>
                      </a: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1600" dirty="0">
                          <a:latin typeface="宋体" panose="02010600030101010101" pitchFamily="2" charset="-122"/>
                          <a:ea typeface="宋体" panose="02010600030101010101" pitchFamily="2" charset="-122"/>
                        </a:rPr>
                        <a:t>31.31±11.43*</a:t>
                      </a:r>
                      <a:endParaRPr kumimoji="1" lang="ja-JP"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1"/>
                  </a:ext>
                </a:extLst>
              </a:tr>
              <a:tr h="354410">
                <a:tc>
                  <a:txBody>
                    <a:bodyPr/>
                    <a:lstStyle/>
                    <a:p>
                      <a:pPr algn="ctr"/>
                      <a:r>
                        <a:rPr kumimoji="1" lang="en-US" altLang="ja-JP" sz="1600" dirty="0">
                          <a:latin typeface="宋体" panose="02010600030101010101" pitchFamily="2" charset="-122"/>
                          <a:ea typeface="宋体" panose="02010600030101010101" pitchFamily="2" charset="-122"/>
                        </a:rPr>
                        <a:t>WBC (×10</a:t>
                      </a:r>
                      <a:r>
                        <a:rPr kumimoji="1" lang="en-US" altLang="ja-JP" sz="1600" baseline="30000" dirty="0">
                          <a:latin typeface="宋体" panose="02010600030101010101" pitchFamily="2" charset="-122"/>
                          <a:ea typeface="宋体" panose="02010600030101010101" pitchFamily="2" charset="-122"/>
                        </a:rPr>
                        <a:t>3</a:t>
                      </a:r>
                      <a:r>
                        <a:rPr kumimoji="1" lang="en-US" altLang="ja-JP" sz="1600" dirty="0">
                          <a:latin typeface="宋体" panose="02010600030101010101" pitchFamily="2" charset="-122"/>
                          <a:ea typeface="宋体" panose="02010600030101010101" pitchFamily="2" charset="-122"/>
                        </a:rPr>
                        <a:t>/</a:t>
                      </a:r>
                      <a:r>
                        <a:rPr kumimoji="1" lang="en-US" altLang="ja-JP" sz="1600" dirty="0" err="1">
                          <a:latin typeface="宋体" panose="02010600030101010101" pitchFamily="2" charset="-122"/>
                          <a:ea typeface="宋体" panose="02010600030101010101" pitchFamily="2" charset="-122"/>
                        </a:rPr>
                        <a:t>μl</a:t>
                      </a:r>
                      <a:r>
                        <a:rPr kumimoji="1" lang="en-US" altLang="ja-JP" sz="1600" dirty="0">
                          <a:latin typeface="宋体" panose="02010600030101010101" pitchFamily="2" charset="-122"/>
                          <a:ea typeface="宋体" panose="02010600030101010101" pitchFamily="2" charset="-122"/>
                        </a:rPr>
                        <a:t>)</a:t>
                      </a: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1600" dirty="0">
                          <a:latin typeface="宋体" panose="02010600030101010101" pitchFamily="2" charset="-122"/>
                          <a:ea typeface="宋体" panose="02010600030101010101" pitchFamily="2" charset="-122"/>
                        </a:rPr>
                        <a:t>44.38±7.53*</a:t>
                      </a:r>
                      <a:endParaRPr kumimoji="1" lang="ja-JP" altLang="en-US" sz="16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1600" dirty="0">
                          <a:latin typeface="宋体" panose="02010600030101010101" pitchFamily="2" charset="-122"/>
                          <a:ea typeface="宋体" panose="02010600030101010101" pitchFamily="2" charset="-122"/>
                        </a:rPr>
                        <a:t>16.18±0.84*</a:t>
                      </a:r>
                      <a:endParaRPr kumimoji="1" lang="ja-JP" altLang="en-US" sz="16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2"/>
                  </a:ext>
                </a:extLst>
              </a:tr>
            </a:tbl>
          </a:graphicData>
        </a:graphic>
      </p:graphicFrame>
      <p:sp>
        <p:nvSpPr>
          <p:cNvPr id="10" name="コンテンツ プレースホルダー 3"/>
          <p:cNvSpPr>
            <a:spLocks noGrp="1"/>
          </p:cNvSpPr>
          <p:nvPr>
            <p:ph sz="quarter" idx="14"/>
          </p:nvPr>
        </p:nvSpPr>
        <p:spPr>
          <a:xfrm>
            <a:off x="4436986" y="2078850"/>
            <a:ext cx="4707014" cy="1143000"/>
          </a:xfrm>
        </p:spPr>
        <p:txBody>
          <a:bodyPr/>
          <a:lstStyle/>
          <a:p>
            <a:pPr>
              <a:buNone/>
            </a:pPr>
            <a:r>
              <a:rPr kumimoji="1" lang="en-US" altLang="zh-CN" sz="1800" dirty="0">
                <a:latin typeface="宋体" panose="02010600030101010101" pitchFamily="2" charset="-122"/>
                <a:ea typeface="宋体" panose="02010600030101010101" pitchFamily="2" charset="-122"/>
              </a:rPr>
              <a:t>CRP</a:t>
            </a:r>
            <a:r>
              <a:rPr kumimoji="1" lang="zh-CN" altLang="en-US" sz="1800" dirty="0">
                <a:latin typeface="宋体" panose="02010600030101010101" pitchFamily="2" charset="-122"/>
                <a:ea typeface="宋体" panose="02010600030101010101" pitchFamily="2" charset="-122"/>
              </a:rPr>
              <a:t>可有效分辨犬的子宫蓄脓与子宫内膜增生</a:t>
            </a:r>
            <a:endParaRPr kumimoji="1" lang="ja-JP" altLang="en-US" sz="1800" dirty="0">
              <a:latin typeface="宋体" panose="02010600030101010101" pitchFamily="2" charset="-122"/>
              <a:ea typeface="宋体" panose="02010600030101010101" pitchFamily="2" charset="-122"/>
            </a:endParaRPr>
          </a:p>
        </p:txBody>
      </p:sp>
      <p:sp>
        <p:nvSpPr>
          <p:cNvPr id="6" name="テキスト ボックス 5"/>
          <p:cNvSpPr txBox="1"/>
          <p:nvPr/>
        </p:nvSpPr>
        <p:spPr>
          <a:xfrm>
            <a:off x="6896607" y="6488668"/>
            <a:ext cx="2247393" cy="369332"/>
          </a:xfrm>
          <a:prstGeom prst="rect">
            <a:avLst/>
          </a:prstGeom>
          <a:noFill/>
        </p:spPr>
        <p:txBody>
          <a:bodyPr wrap="none" rtlCol="0">
            <a:spAutoFit/>
          </a:bodyPr>
          <a:lstStyle/>
          <a:p>
            <a:r>
              <a:rPr kumimoji="1" lang="en-US" altLang="ja-JP" dirty="0" err="1">
                <a:latin typeface="Arial Narrow Bold"/>
                <a:cs typeface="Arial Narrow Bold"/>
              </a:rPr>
              <a:t>Enginler</a:t>
            </a:r>
            <a:r>
              <a:rPr kumimoji="1" lang="en-US" altLang="ja-JP" dirty="0">
                <a:latin typeface="Arial Narrow Bold"/>
                <a:cs typeface="Arial Narrow Bold"/>
              </a:rPr>
              <a:t> </a:t>
            </a:r>
            <a:r>
              <a:rPr lang="en-US" altLang="ja-JP" dirty="0">
                <a:latin typeface="Arial Narrow Bold"/>
                <a:cs typeface="Arial Narrow Bold"/>
              </a:rPr>
              <a:t>SO</a:t>
            </a:r>
            <a:r>
              <a:rPr kumimoji="1" lang="en-US" altLang="ja-JP" dirty="0">
                <a:latin typeface="Arial Narrow Bold"/>
                <a:cs typeface="Arial Narrow Bold"/>
              </a:rPr>
              <a:t>, et al., 2014</a:t>
            </a:r>
            <a:endParaRPr kumimoji="1" lang="ja-JP" altLang="en-US" dirty="0">
              <a:latin typeface="Arial Narrow Bold"/>
              <a:cs typeface="Arial Narrow Bold"/>
            </a:endParaRPr>
          </a:p>
        </p:txBody>
      </p:sp>
      <p:sp>
        <p:nvSpPr>
          <p:cNvPr id="11" name="テキスト ボックス 10"/>
          <p:cNvSpPr txBox="1"/>
          <p:nvPr/>
        </p:nvSpPr>
        <p:spPr>
          <a:xfrm>
            <a:off x="4977045" y="2573905"/>
            <a:ext cx="3191899" cy="338554"/>
          </a:xfrm>
          <a:prstGeom prst="rect">
            <a:avLst/>
          </a:prstGeom>
          <a:noFill/>
        </p:spPr>
        <p:txBody>
          <a:bodyPr wrap="none" rtlCol="0">
            <a:spAutoFit/>
          </a:bodyPr>
          <a:lstStyle/>
          <a:p>
            <a:r>
              <a:rPr kumimoji="1" lang="en-US" altLang="ja-JP" sz="1600" dirty="0">
                <a:latin typeface="宋体" pitchFamily="2" charset="-122"/>
                <a:ea typeface="宋体" pitchFamily="2" charset="-122"/>
              </a:rPr>
              <a:t>* </a:t>
            </a:r>
            <a:r>
              <a:rPr kumimoji="1" lang="en-US" altLang="ja-JP" sz="1600" i="1" dirty="0">
                <a:latin typeface="宋体" pitchFamily="2" charset="-122"/>
                <a:ea typeface="宋体" pitchFamily="2" charset="-122"/>
              </a:rPr>
              <a:t>P</a:t>
            </a:r>
            <a:r>
              <a:rPr kumimoji="1" lang="en-US" altLang="ja-JP" sz="1600" dirty="0">
                <a:latin typeface="宋体" pitchFamily="2" charset="-122"/>
                <a:ea typeface="宋体" pitchFamily="2" charset="-122"/>
              </a:rPr>
              <a:t> &lt; 0.001</a:t>
            </a:r>
            <a:r>
              <a:rPr kumimoji="1" lang="zh-CN" altLang="en-US" sz="1600" dirty="0">
                <a:latin typeface="宋体" pitchFamily="2" charset="-122"/>
                <a:ea typeface="宋体" pitchFamily="2" charset="-122"/>
              </a:rPr>
              <a:t>差别具有统计学意义</a:t>
            </a:r>
            <a:endParaRPr kumimoji="1" lang="ja-JP" altLang="en-US" sz="1600" dirty="0">
              <a:latin typeface="宋体" pitchFamily="2" charset="-122"/>
              <a:ea typeface="宋体" pitchFamily="2" charset="-122"/>
            </a:endParaRPr>
          </a:p>
        </p:txBody>
      </p:sp>
      <p:sp>
        <p:nvSpPr>
          <p:cNvPr id="8" name="テキスト ボックス 13"/>
          <p:cNvSpPr txBox="1"/>
          <p:nvPr/>
        </p:nvSpPr>
        <p:spPr>
          <a:xfrm>
            <a:off x="0" y="838200"/>
            <a:ext cx="3980577"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a:t>
            </a:r>
            <a:r>
              <a:rPr kumimoji="1" lang="en-US" altLang="zh-CN"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与子宫疾病    </a:t>
            </a:r>
            <a:endParaRPr kumimoji="1" lang="ja-JP" altLang="en-US" sz="2800" b="1" dirty="0">
              <a:solidFill>
                <a:schemeClr val="bg1"/>
              </a:solidFill>
              <a:latin typeface="宋体" panose="02010600030101010101" pitchFamily="2" charset="-122"/>
              <a:ea typeface="宋体" panose="02010600030101010101" pitchFamily="2" charset="-122"/>
            </a:endParaRPr>
          </a:p>
        </p:txBody>
      </p:sp>
      <p:pic>
        <p:nvPicPr>
          <p:cNvPr id="9" name="コンテンツ プレースホルダー 3" descr="スクリーンショット 2016-05-01 10.45.56.png"/>
          <p:cNvPicPr>
            <a:picLocks noGrp="1" noChangeAspect="1"/>
          </p:cNvPicPr>
          <p:nvPr>
            <p:ph sz="quarter" idx="14"/>
          </p:nvPr>
        </p:nvPicPr>
        <p:blipFill rotWithShape="1">
          <a:blip r:embed="rId2" cstate="print">
            <a:extLst>
              <a:ext uri="{28A0092B-C50C-407E-A947-70E740481C1C}">
                <a14:useLocalDpi xmlns:a14="http://schemas.microsoft.com/office/drawing/2010/main"/>
              </a:ext>
            </a:extLst>
          </a:blip>
          <a:srcRect/>
          <a:stretch/>
        </p:blipFill>
        <p:spPr>
          <a:xfrm>
            <a:off x="947393" y="1493785"/>
            <a:ext cx="3624607" cy="2529613"/>
          </a:xfrm>
        </p:spPr>
      </p:pic>
    </p:spTree>
    <p:extLst>
      <p:ext uri="{BB962C8B-B14F-4D97-AF65-F5344CB8AC3E}">
        <p14:creationId xmlns:p14="http://schemas.microsoft.com/office/powerpoint/2010/main" val="418425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6-04-17 15.04.3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34162" y="1493785"/>
            <a:ext cx="5675675" cy="4456556"/>
          </a:xfrm>
          <a:prstGeom prst="rect">
            <a:avLst/>
          </a:prstGeom>
        </p:spPr>
      </p:pic>
      <p:sp>
        <p:nvSpPr>
          <p:cNvPr id="8" name="テキスト ボックス 7"/>
          <p:cNvSpPr txBox="1"/>
          <p:nvPr/>
        </p:nvSpPr>
        <p:spPr>
          <a:xfrm>
            <a:off x="6757627" y="381000"/>
            <a:ext cx="2310173" cy="369332"/>
          </a:xfrm>
          <a:prstGeom prst="rect">
            <a:avLst/>
          </a:prstGeom>
          <a:noFill/>
        </p:spPr>
        <p:txBody>
          <a:bodyPr wrap="none" rtlCol="0">
            <a:spAutoFit/>
          </a:bodyPr>
          <a:lstStyle/>
          <a:p>
            <a:r>
              <a:rPr kumimoji="1" lang="en-US" altLang="ja-JP" dirty="0">
                <a:latin typeface="Arial Narrow Bold"/>
                <a:cs typeface="Arial Narrow Bold"/>
              </a:rPr>
              <a:t>Nakamura M, et al., 2008</a:t>
            </a:r>
            <a:endParaRPr kumimoji="1" lang="ja-JP" altLang="en-US" dirty="0">
              <a:latin typeface="Arial Narrow Bold"/>
              <a:cs typeface="Arial Narrow Bold"/>
            </a:endParaRPr>
          </a:p>
        </p:txBody>
      </p:sp>
      <p:sp>
        <p:nvSpPr>
          <p:cNvPr id="3" name="コンテンツ プレースホルダー 2"/>
          <p:cNvSpPr>
            <a:spLocks noGrp="1"/>
          </p:cNvSpPr>
          <p:nvPr>
            <p:ph idx="1"/>
          </p:nvPr>
        </p:nvSpPr>
        <p:spPr>
          <a:xfrm>
            <a:off x="1028700" y="6199297"/>
            <a:ext cx="7391400" cy="565150"/>
          </a:xfrm>
          <a:solidFill>
            <a:schemeClr val="accent5">
              <a:lumMod val="75000"/>
            </a:schemeClr>
          </a:solidFill>
          <a:ln>
            <a:solidFill>
              <a:srgbClr val="FFFFFF"/>
            </a:solidFill>
          </a:ln>
        </p:spPr>
        <p:txBody>
          <a:bodyPr/>
          <a:lstStyle/>
          <a:p>
            <a:pPr algn="ctr">
              <a:buNone/>
            </a:pPr>
            <a:r>
              <a:rPr kumimoji="1" lang="en-US" altLang="zh-CN"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与</a:t>
            </a:r>
            <a:r>
              <a:rPr kumimoji="1" lang="en-US" altLang="zh-CN" sz="2800" b="1" dirty="0">
                <a:solidFill>
                  <a:schemeClr val="bg1"/>
                </a:solidFill>
                <a:latin typeface="宋体" panose="02010600030101010101" pitchFamily="2" charset="-122"/>
                <a:ea typeface="宋体" panose="02010600030101010101" pitchFamily="2" charset="-122"/>
              </a:rPr>
              <a:t>WBC</a:t>
            </a:r>
            <a:r>
              <a:rPr kumimoji="1" lang="zh-CN" altLang="en-US" sz="2800" b="1" dirty="0">
                <a:solidFill>
                  <a:schemeClr val="bg1"/>
                </a:solidFill>
                <a:latin typeface="宋体" panose="02010600030101010101" pitchFamily="2" charset="-122"/>
                <a:ea typeface="宋体" panose="02010600030101010101" pitchFamily="2" charset="-122"/>
              </a:rPr>
              <a:t>之间仅存在微弱的相关关系</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4" name="テキスト ボックス 3"/>
          <p:cNvSpPr txBox="1"/>
          <p:nvPr/>
        </p:nvSpPr>
        <p:spPr>
          <a:xfrm>
            <a:off x="6019800" y="990600"/>
            <a:ext cx="1984389" cy="523220"/>
          </a:xfrm>
          <a:prstGeom prst="rect">
            <a:avLst/>
          </a:prstGeom>
          <a:noFill/>
        </p:spPr>
        <p:txBody>
          <a:bodyPr wrap="none" rtlCol="0">
            <a:spAutoFit/>
          </a:bodyPr>
          <a:lstStyle/>
          <a:p>
            <a:r>
              <a:rPr lang="en-US" altLang="ja-JP" sz="2800" i="1" dirty="0" err="1">
                <a:solidFill>
                  <a:schemeClr val="bg1"/>
                </a:solidFill>
                <a:latin typeface="+mj-ea"/>
                <a:ea typeface="+mj-ea"/>
              </a:rPr>
              <a:t>r</a:t>
            </a:r>
            <a:r>
              <a:rPr lang="en-US" altLang="ja-JP" sz="2800" i="1" baseline="-25000" dirty="0" err="1">
                <a:solidFill>
                  <a:schemeClr val="bg1"/>
                </a:solidFill>
                <a:latin typeface="+mj-ea"/>
                <a:ea typeface="+mj-ea"/>
              </a:rPr>
              <a:t>s</a:t>
            </a:r>
            <a:r>
              <a:rPr lang="en-US" altLang="ja-JP" sz="2800" dirty="0">
                <a:solidFill>
                  <a:schemeClr val="bg1"/>
                </a:solidFill>
                <a:latin typeface="+mj-ea"/>
                <a:ea typeface="+mj-ea"/>
              </a:rPr>
              <a:t> </a:t>
            </a:r>
            <a:r>
              <a:rPr kumimoji="1" lang="en-US" altLang="ja-JP" sz="2800" dirty="0">
                <a:solidFill>
                  <a:schemeClr val="bg1"/>
                </a:solidFill>
                <a:latin typeface="+mj-ea"/>
                <a:ea typeface="+mj-ea"/>
              </a:rPr>
              <a:t>= 0.44</a:t>
            </a:r>
            <a:endParaRPr kumimoji="1" lang="ja-JP" altLang="en-US" sz="2800" dirty="0">
              <a:solidFill>
                <a:schemeClr val="bg1"/>
              </a:solidFill>
              <a:latin typeface="+mj-ea"/>
              <a:ea typeface="+mj-ea"/>
            </a:endParaRPr>
          </a:p>
        </p:txBody>
      </p:sp>
      <p:sp>
        <p:nvSpPr>
          <p:cNvPr id="6" name="正方形/長方形 5"/>
          <p:cNvSpPr/>
          <p:nvPr/>
        </p:nvSpPr>
        <p:spPr>
          <a:xfrm>
            <a:off x="1826695" y="1493784"/>
            <a:ext cx="585065" cy="3459215"/>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0" y="2213865"/>
            <a:ext cx="1676400" cy="914400"/>
          </a:xfrm>
          <a:prstGeom prst="wedgeRoundRectCallout">
            <a:avLst>
              <a:gd name="adj1" fmla="val 67342"/>
              <a:gd name="adj2" fmla="val 88692"/>
              <a:gd name="adj3" fmla="val 16667"/>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200" b="1" dirty="0">
                <a:latin typeface="+mj-ea"/>
                <a:ea typeface="+mj-ea"/>
              </a:rPr>
              <a:t>CRP↑↑</a:t>
            </a:r>
          </a:p>
          <a:p>
            <a:pPr algn="ctr"/>
            <a:r>
              <a:rPr lang="en-US" altLang="ja-JP" sz="2200" b="1" dirty="0">
                <a:latin typeface="+mj-ea"/>
                <a:ea typeface="+mj-ea"/>
              </a:rPr>
              <a:t>WBC→</a:t>
            </a:r>
            <a:endParaRPr kumimoji="1" lang="ja-JP" altLang="en-US" sz="2200" b="1" dirty="0">
              <a:latin typeface="+mj-ea"/>
              <a:ea typeface="+mj-ea"/>
            </a:endParaRPr>
          </a:p>
        </p:txBody>
      </p:sp>
      <p:sp>
        <p:nvSpPr>
          <p:cNvPr id="11" name="正方形/長方形 10"/>
          <p:cNvSpPr/>
          <p:nvPr/>
        </p:nvSpPr>
        <p:spPr>
          <a:xfrm>
            <a:off x="2771800" y="5499230"/>
            <a:ext cx="4050450" cy="495055"/>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6629400" y="3352800"/>
            <a:ext cx="1676400" cy="914400"/>
          </a:xfrm>
          <a:prstGeom prst="wedgeRoundRectCallout">
            <a:avLst>
              <a:gd name="adj1" fmla="val -51139"/>
              <a:gd name="adj2" fmla="val 99034"/>
              <a:gd name="adj3" fmla="val 16667"/>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200" b="1" dirty="0">
                <a:latin typeface="+mj-ea"/>
                <a:ea typeface="+mj-ea"/>
              </a:rPr>
              <a:t>CRP</a:t>
            </a:r>
            <a:r>
              <a:rPr lang="en-US" altLang="ja-JP" sz="2200" b="1" dirty="0">
                <a:latin typeface="+mj-ea"/>
                <a:ea typeface="+mj-ea"/>
              </a:rPr>
              <a:t>→</a:t>
            </a:r>
            <a:endParaRPr kumimoji="1" lang="en-US" altLang="ja-JP" sz="2200" b="1" dirty="0">
              <a:latin typeface="+mj-ea"/>
              <a:ea typeface="+mj-ea"/>
            </a:endParaRPr>
          </a:p>
          <a:p>
            <a:pPr algn="ctr"/>
            <a:r>
              <a:rPr lang="en-US" altLang="ja-JP" sz="2200" b="1" dirty="0">
                <a:latin typeface="+mj-ea"/>
                <a:ea typeface="+mj-ea"/>
              </a:rPr>
              <a:t>WBC↑↑</a:t>
            </a:r>
            <a:endParaRPr kumimoji="1" lang="ja-JP" altLang="en-US" sz="2200" b="1" dirty="0">
              <a:latin typeface="+mj-ea"/>
              <a:ea typeface="+mj-ea"/>
            </a:endParaRPr>
          </a:p>
        </p:txBody>
      </p:sp>
      <p:sp>
        <p:nvSpPr>
          <p:cNvPr id="13" name="正方形/長方形 12"/>
          <p:cNvSpPr/>
          <p:nvPr/>
        </p:nvSpPr>
        <p:spPr>
          <a:xfrm>
            <a:off x="2823932" y="1796827"/>
            <a:ext cx="3337374" cy="2927574"/>
          </a:xfrm>
          <a:prstGeom prst="rect">
            <a:avLst/>
          </a:prstGeom>
          <a:noFill/>
          <a:ln w="5715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6324600" y="1752600"/>
            <a:ext cx="1676400" cy="914400"/>
          </a:xfrm>
          <a:prstGeom prst="wedgeRoundRectCallout">
            <a:avLst>
              <a:gd name="adj1" fmla="val -51139"/>
              <a:gd name="adj2" fmla="val 99034"/>
              <a:gd name="adj3" fmla="val 16667"/>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200" b="1" dirty="0">
                <a:latin typeface="+mj-ea"/>
                <a:ea typeface="+mj-ea"/>
              </a:rPr>
              <a:t>CRP</a:t>
            </a:r>
            <a:r>
              <a:rPr lang="en-US" altLang="ja-JP" sz="2200" b="1" dirty="0">
                <a:latin typeface="+mj-ea"/>
                <a:ea typeface="+mj-ea"/>
              </a:rPr>
              <a:t>↑↑</a:t>
            </a:r>
            <a:endParaRPr kumimoji="1" lang="en-US" altLang="ja-JP" sz="2200" b="1" dirty="0">
              <a:latin typeface="+mj-ea"/>
              <a:ea typeface="+mj-ea"/>
            </a:endParaRPr>
          </a:p>
          <a:p>
            <a:pPr algn="ctr"/>
            <a:r>
              <a:rPr lang="en-US" altLang="ja-JP" sz="2200" b="1" dirty="0">
                <a:latin typeface="+mj-ea"/>
                <a:ea typeface="+mj-ea"/>
              </a:rPr>
              <a:t>WBC↑↑</a:t>
            </a:r>
            <a:endParaRPr kumimoji="1" lang="ja-JP" altLang="en-US" sz="2200" b="1" dirty="0">
              <a:latin typeface="+mj-ea"/>
              <a:ea typeface="+mj-ea"/>
            </a:endParaRPr>
          </a:p>
        </p:txBody>
      </p:sp>
      <p:sp>
        <p:nvSpPr>
          <p:cNvPr id="17" name="テキスト ボックス 13"/>
          <p:cNvSpPr txBox="1"/>
          <p:nvPr/>
        </p:nvSpPr>
        <p:spPr>
          <a:xfrm>
            <a:off x="0" y="838200"/>
            <a:ext cx="5423280"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a:t>
            </a:r>
            <a:r>
              <a:rPr kumimoji="1" lang="en-US" altLang="zh-CN"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与白细胞之间的关系    </a:t>
            </a:r>
            <a:endParaRPr kumimoji="1" lang="ja-JP" altLang="en-US" sz="2000" b="1"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524132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3"/>
          </p:nvPr>
        </p:nvSpPr>
        <p:spPr>
          <a:xfrm>
            <a:off x="342900" y="1853825"/>
            <a:ext cx="8458200" cy="1981200"/>
          </a:xfrm>
          <a:noFill/>
          <a:ln w="38100" cmpd="sng">
            <a:solidFill>
              <a:srgbClr val="FF0000"/>
            </a:solidFill>
          </a:ln>
        </p:spPr>
        <p:txBody>
          <a:bodyPr/>
          <a:lstStyle/>
          <a:p>
            <a:r>
              <a:rPr kumimoji="1" lang="en-US" altLang="ja-JP" sz="3200" dirty="0" err="1">
                <a:latin typeface="宋体" panose="02010600030101010101" pitchFamily="2" charset="-122"/>
                <a:ea typeface="宋体" panose="02010600030101010101" pitchFamily="2" charset="-122"/>
              </a:rPr>
              <a:t>CRP↑WBC→or</a:t>
            </a:r>
            <a:r>
              <a:rPr kumimoji="1" lang="en-US" altLang="ja-JP" sz="3200" dirty="0">
                <a:latin typeface="宋体" panose="02010600030101010101" pitchFamily="2" charset="-122"/>
                <a:ea typeface="宋体" panose="02010600030101010101" pitchFamily="2" charset="-122"/>
              </a:rPr>
              <a:t>↓</a:t>
            </a:r>
          </a:p>
          <a:p>
            <a:pPr lvl="1"/>
            <a:r>
              <a:rPr lang="en-US" altLang="ja-JP"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的上升迟缓</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炎症初期等</a:t>
            </a:r>
            <a:endParaRPr lang="en-US" altLang="ja-JP" sz="2400" dirty="0">
              <a:latin typeface="宋体" panose="02010600030101010101" pitchFamily="2" charset="-122"/>
              <a:ea typeface="宋体" panose="02010600030101010101" pitchFamily="2" charset="-122"/>
            </a:endParaRPr>
          </a:p>
          <a:p>
            <a:pPr lvl="1"/>
            <a:r>
              <a:rPr lang="en-US" altLang="ja-JP"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的产生下降</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骨髓抑制</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肿瘤浸润</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抗癌剂等</a:t>
            </a:r>
            <a:r>
              <a:rPr lang="ja-JP" altLang="en-US" sz="2400" dirty="0">
                <a:latin typeface="宋体" panose="02010600030101010101" pitchFamily="2" charset="-122"/>
                <a:ea typeface="宋体" panose="02010600030101010101" pitchFamily="2" charset="-122"/>
              </a:rPr>
              <a:t>）</a:t>
            </a:r>
            <a:endParaRPr lang="en-US" altLang="ja-JP" sz="2400" dirty="0">
              <a:latin typeface="宋体" panose="02010600030101010101" pitchFamily="2" charset="-122"/>
              <a:ea typeface="宋体" panose="02010600030101010101" pitchFamily="2" charset="-122"/>
            </a:endParaRPr>
          </a:p>
          <a:p>
            <a:pPr lvl="1"/>
            <a:r>
              <a:rPr lang="en-US" altLang="ja-JP"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的消耗亢进</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严重感染</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败血症等</a:t>
            </a:r>
            <a:endParaRPr lang="en-US" altLang="ja-JP" sz="2400" dirty="0">
              <a:latin typeface="宋体" panose="02010600030101010101" pitchFamily="2" charset="-122"/>
              <a:ea typeface="宋体" panose="02010600030101010101" pitchFamily="2" charset="-122"/>
            </a:endParaRPr>
          </a:p>
          <a:p>
            <a:pPr lvl="1"/>
            <a:endParaRPr lang="en-US" altLang="ja-JP" sz="2400" dirty="0">
              <a:latin typeface="+mj-ea"/>
              <a:ea typeface="+mj-ea"/>
            </a:endParaRPr>
          </a:p>
        </p:txBody>
      </p:sp>
      <p:sp>
        <p:nvSpPr>
          <p:cNvPr id="6" name="コンテンツ プレースホルダー 3"/>
          <p:cNvSpPr>
            <a:spLocks noGrp="1"/>
          </p:cNvSpPr>
          <p:nvPr>
            <p:ph sz="quarter" idx="14"/>
          </p:nvPr>
        </p:nvSpPr>
        <p:spPr>
          <a:xfrm>
            <a:off x="342900" y="3987425"/>
            <a:ext cx="8458200" cy="2362200"/>
          </a:xfrm>
          <a:noFill/>
          <a:ln w="38100" cmpd="sng">
            <a:solidFill>
              <a:srgbClr val="3366FF"/>
            </a:solidFill>
          </a:ln>
        </p:spPr>
        <p:txBody>
          <a:bodyPr/>
          <a:lstStyle/>
          <a:p>
            <a:r>
              <a:rPr kumimoji="1" lang="en-US" altLang="ja-JP" sz="3200" dirty="0">
                <a:latin typeface="宋体" panose="02010600030101010101" pitchFamily="2" charset="-122"/>
                <a:ea typeface="宋体" panose="02010600030101010101" pitchFamily="2" charset="-122"/>
              </a:rPr>
              <a:t>CRP</a:t>
            </a:r>
            <a:r>
              <a:rPr lang="en-US" altLang="ja-JP" sz="3200" dirty="0">
                <a:latin typeface="宋体" panose="02010600030101010101" pitchFamily="2" charset="-122"/>
                <a:ea typeface="宋体" panose="02010600030101010101" pitchFamily="2" charset="-122"/>
              </a:rPr>
              <a:t>→</a:t>
            </a:r>
            <a:r>
              <a:rPr kumimoji="1" lang="en-US" altLang="ja-JP" sz="3200" dirty="0">
                <a:latin typeface="宋体" panose="02010600030101010101" pitchFamily="2" charset="-122"/>
                <a:ea typeface="宋体" panose="02010600030101010101" pitchFamily="2" charset="-122"/>
              </a:rPr>
              <a:t>WBC</a:t>
            </a:r>
            <a:r>
              <a:rPr lang="en-US" altLang="ja-JP" sz="3200" dirty="0">
                <a:latin typeface="宋体" panose="02010600030101010101" pitchFamily="2" charset="-122"/>
                <a:ea typeface="宋体" panose="02010600030101010101" pitchFamily="2" charset="-122"/>
              </a:rPr>
              <a:t>↑</a:t>
            </a:r>
            <a:endParaRPr kumimoji="1" lang="en-US" altLang="ja-JP" sz="3200" dirty="0">
              <a:latin typeface="宋体" panose="02010600030101010101" pitchFamily="2" charset="-122"/>
              <a:ea typeface="宋体" panose="02010600030101010101" pitchFamily="2" charset="-122"/>
            </a:endParaRPr>
          </a:p>
          <a:p>
            <a:pPr lvl="1"/>
            <a:r>
              <a:rPr lang="en-US" altLang="ja-JP"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的减少迟缓</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炎症好转后不久等</a:t>
            </a:r>
            <a:endParaRPr lang="en-US" altLang="ja-JP" sz="2400" dirty="0">
              <a:latin typeface="宋体" panose="02010600030101010101" pitchFamily="2" charset="-122"/>
              <a:ea typeface="宋体" panose="02010600030101010101" pitchFamily="2" charset="-122"/>
            </a:endParaRPr>
          </a:p>
          <a:p>
            <a:pPr lvl="1"/>
            <a:r>
              <a:rPr lang="en-US" altLang="ja-JP"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的产生亢进</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造血系统溃疡</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白血病</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淋巴瘤</a:t>
            </a:r>
            <a:r>
              <a:rPr lang="ja-JP" altLang="en-US" sz="2400" dirty="0">
                <a:latin typeface="宋体" panose="02010600030101010101" pitchFamily="2" charset="-122"/>
                <a:ea typeface="宋体" panose="02010600030101010101" pitchFamily="2" charset="-122"/>
              </a:rPr>
              <a:t>）</a:t>
            </a:r>
            <a:endParaRPr lang="en-US" altLang="ja-JP" sz="2400" dirty="0">
              <a:latin typeface="宋体" panose="02010600030101010101" pitchFamily="2" charset="-122"/>
              <a:ea typeface="宋体" panose="02010600030101010101" pitchFamily="2" charset="-122"/>
            </a:endParaRPr>
          </a:p>
          <a:p>
            <a:pPr lvl="1"/>
            <a:r>
              <a:rPr lang="zh-CN" altLang="en-US" sz="2400" dirty="0">
                <a:latin typeface="宋体" panose="02010600030101010101" pitchFamily="2" charset="-122"/>
                <a:ea typeface="宋体" panose="02010600030101010101" pitchFamily="2" charset="-122"/>
              </a:rPr>
              <a:t>由于类固醇使得</a:t>
            </a:r>
            <a:r>
              <a:rPr lang="en-US" altLang="zh-CN"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增加</a:t>
            </a:r>
            <a:endParaRPr lang="en-US" altLang="ja-JP" sz="2400" dirty="0">
              <a:latin typeface="宋体" panose="02010600030101010101" pitchFamily="2" charset="-122"/>
              <a:ea typeface="宋体" panose="02010600030101010101" pitchFamily="2" charset="-122"/>
            </a:endParaRPr>
          </a:p>
          <a:p>
            <a:pPr lvl="2"/>
            <a:r>
              <a:rPr lang="zh-CN" altLang="en-US" sz="2200" dirty="0">
                <a:latin typeface="宋体" panose="02010600030101010101" pitchFamily="2" charset="-122"/>
                <a:ea typeface="宋体" panose="02010600030101010101" pitchFamily="2" charset="-122"/>
              </a:rPr>
              <a:t>来自边缘池的释放</a:t>
            </a:r>
            <a:r>
              <a:rPr lang="ja-JP" altLang="en-US" sz="2200" dirty="0">
                <a:latin typeface="宋体" panose="02010600030101010101" pitchFamily="2" charset="-122"/>
                <a:ea typeface="宋体" panose="02010600030101010101" pitchFamily="2" charset="-122"/>
              </a:rPr>
              <a:t>＋</a:t>
            </a:r>
            <a:r>
              <a:rPr lang="zh-CN" altLang="en-US" sz="2200" dirty="0">
                <a:latin typeface="宋体" panose="02010600030101010101" pitchFamily="2" charset="-122"/>
                <a:ea typeface="宋体" panose="02010600030101010101" pitchFamily="2" charset="-122"/>
              </a:rPr>
              <a:t>消耗下降</a:t>
            </a:r>
            <a:endParaRPr lang="en-US" altLang="ja-JP" sz="2200" dirty="0">
              <a:latin typeface="宋体" panose="02010600030101010101" pitchFamily="2" charset="-122"/>
              <a:ea typeface="宋体" panose="02010600030101010101" pitchFamily="2" charset="-122"/>
            </a:endParaRPr>
          </a:p>
        </p:txBody>
      </p:sp>
      <p:sp>
        <p:nvSpPr>
          <p:cNvPr id="7" name="テキスト ボックス 13"/>
          <p:cNvSpPr txBox="1"/>
          <p:nvPr/>
        </p:nvSpPr>
        <p:spPr>
          <a:xfrm>
            <a:off x="0" y="838200"/>
            <a:ext cx="4884671"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a:t>
            </a:r>
            <a:r>
              <a:rPr kumimoji="1" lang="en-US" altLang="zh-CN"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与</a:t>
            </a:r>
            <a:r>
              <a:rPr kumimoji="1" lang="en-US" altLang="zh-CN" sz="2800" b="1" dirty="0">
                <a:solidFill>
                  <a:schemeClr val="bg1"/>
                </a:solidFill>
                <a:latin typeface="宋体" panose="02010600030101010101" pitchFamily="2" charset="-122"/>
                <a:ea typeface="宋体" panose="02010600030101010101" pitchFamily="2" charset="-122"/>
              </a:rPr>
              <a:t>WBC</a:t>
            </a:r>
            <a:r>
              <a:rPr kumimoji="1" lang="zh-CN" altLang="en-US" sz="2800" b="1" dirty="0">
                <a:solidFill>
                  <a:schemeClr val="bg1"/>
                </a:solidFill>
                <a:latin typeface="宋体" panose="02010600030101010101" pitchFamily="2" charset="-122"/>
                <a:ea typeface="宋体" panose="02010600030101010101" pitchFamily="2" charset="-122"/>
              </a:rPr>
              <a:t>结果不一致    </a:t>
            </a:r>
            <a:endParaRPr kumimoji="1" lang="ja-JP" altLang="en-US" sz="2000" b="1"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91228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quarter" idx="13"/>
          </p:nvPr>
        </p:nvSpPr>
        <p:spPr>
          <a:xfrm>
            <a:off x="685800" y="1763815"/>
            <a:ext cx="7772400" cy="4648200"/>
          </a:xfrm>
        </p:spPr>
        <p:txBody>
          <a:bodyPr/>
          <a:lstStyle/>
          <a:p>
            <a:pPr>
              <a:buNone/>
            </a:pPr>
            <a:r>
              <a:rPr lang="zh-CN" altLang="en-US" sz="2400" dirty="0">
                <a:latin typeface="宋体" panose="02010600030101010101" pitchFamily="2" charset="-122"/>
                <a:ea typeface="宋体" panose="02010600030101010101" pitchFamily="2" charset="-122"/>
              </a:rPr>
              <a:t>在犬的大多数炎症性疾病上均会上升</a:t>
            </a:r>
            <a:endParaRPr lang="en-US" altLang="ja-JP" sz="2400" dirty="0">
              <a:latin typeface="宋体" panose="02010600030101010101" pitchFamily="2" charset="-122"/>
              <a:ea typeface="宋体" panose="02010600030101010101" pitchFamily="2" charset="-122"/>
            </a:endParaRPr>
          </a:p>
          <a:p>
            <a:pPr lvl="1"/>
            <a:r>
              <a:rPr lang="zh-CN" altLang="en-US" sz="2400" b="1" dirty="0">
                <a:solidFill>
                  <a:srgbClr val="FF0000"/>
                </a:solidFill>
                <a:latin typeface="宋体" panose="02010600030101010101" pitchFamily="2" charset="-122"/>
                <a:ea typeface="宋体" panose="02010600030101010101" pitchFamily="2" charset="-122"/>
              </a:rPr>
              <a:t>局部性的炎症</a:t>
            </a:r>
            <a:r>
              <a:rPr lang="ja-JP" altLang="en-US" sz="2400" b="1" dirty="0">
                <a:solidFill>
                  <a:srgbClr val="FF0000"/>
                </a:solidFill>
                <a:latin typeface="宋体" panose="02010600030101010101" pitchFamily="2" charset="-122"/>
                <a:ea typeface="宋体" panose="02010600030101010101" pitchFamily="2" charset="-122"/>
              </a:rPr>
              <a:t>　＜＜　</a:t>
            </a:r>
            <a:r>
              <a:rPr lang="zh-CN" altLang="en-US" sz="2400" b="1" dirty="0">
                <a:solidFill>
                  <a:srgbClr val="FF0000"/>
                </a:solidFill>
                <a:latin typeface="宋体" panose="02010600030101010101" pitchFamily="2" charset="-122"/>
                <a:ea typeface="宋体" panose="02010600030101010101" pitchFamily="2" charset="-122"/>
              </a:rPr>
              <a:t>大范围</a:t>
            </a:r>
            <a:r>
              <a:rPr lang="ja-JP" altLang="en-US" sz="2400" b="1" dirty="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全身性的炎症</a:t>
            </a:r>
            <a:endParaRPr lang="en-US" altLang="ja-JP" sz="2400" b="1" dirty="0">
              <a:solidFill>
                <a:srgbClr val="FF0000"/>
              </a:solidFill>
              <a:latin typeface="宋体" panose="02010600030101010101" pitchFamily="2" charset="-122"/>
              <a:ea typeface="宋体" panose="02010600030101010101" pitchFamily="2" charset="-122"/>
            </a:endParaRPr>
          </a:p>
          <a:p>
            <a:pPr lvl="1"/>
            <a:r>
              <a:rPr lang="zh-CN" altLang="en-US" sz="2400" dirty="0">
                <a:latin typeface="宋体" panose="02010600030101010101" pitchFamily="2" charset="-122"/>
                <a:ea typeface="宋体" panose="02010600030101010101" pitchFamily="2" charset="-122"/>
              </a:rPr>
              <a:t>但是，在形成脓肿时较易上升</a:t>
            </a:r>
            <a:endParaRPr lang="en-US" altLang="zh-CN" sz="2400" dirty="0">
              <a:latin typeface="宋体" panose="02010600030101010101" pitchFamily="2" charset="-122"/>
              <a:ea typeface="宋体" panose="02010600030101010101" pitchFamily="2" charset="-122"/>
            </a:endParaRPr>
          </a:p>
          <a:p>
            <a:pPr lvl="1">
              <a:buNone/>
            </a:pPr>
            <a:r>
              <a:rPr lang="zh-CN" altLang="en-US" sz="2400" dirty="0">
                <a:latin typeface="宋体" panose="02010600030101010101" pitchFamily="2" charset="-122"/>
                <a:ea typeface="宋体" panose="02010600030101010101" pitchFamily="2" charset="-122"/>
              </a:rPr>
              <a:t>临床意义：</a:t>
            </a:r>
            <a:endParaRPr lang="en-US" altLang="zh-CN" sz="2400" dirty="0">
              <a:latin typeface="宋体" panose="02010600030101010101" pitchFamily="2" charset="-122"/>
              <a:ea typeface="宋体" panose="02010600030101010101" pitchFamily="2" charset="-122"/>
            </a:endParaRPr>
          </a:p>
          <a:p>
            <a:pPr lvl="1">
              <a:buNone/>
            </a:pPr>
            <a:r>
              <a:rPr lang="zh-CN" altLang="en-US" sz="2400" dirty="0">
                <a:solidFill>
                  <a:srgbClr val="FF0000"/>
                </a:solidFill>
                <a:latin typeface="宋体" panose="02010600030101010101" pitchFamily="2" charset="-122"/>
                <a:ea typeface="宋体" panose="02010600030101010101" pitchFamily="2" charset="-122"/>
                <a:sym typeface="Wingdings"/>
              </a:rPr>
              <a:t>发现炎症的存在</a:t>
            </a:r>
            <a:endParaRPr lang="en-US" altLang="ja-JP" sz="2400" dirty="0">
              <a:solidFill>
                <a:srgbClr val="FF0000"/>
              </a:solidFill>
              <a:latin typeface="宋体" panose="02010600030101010101" pitchFamily="2" charset="-122"/>
              <a:ea typeface="宋体" panose="02010600030101010101" pitchFamily="2" charset="-122"/>
            </a:endParaRPr>
          </a:p>
          <a:p>
            <a:pPr lvl="1">
              <a:buNone/>
            </a:pPr>
            <a:r>
              <a:rPr lang="zh-CN" altLang="en-US" sz="2400" dirty="0">
                <a:solidFill>
                  <a:srgbClr val="FF0000"/>
                </a:solidFill>
                <a:latin typeface="宋体" panose="02010600030101010101" pitchFamily="2" charset="-122"/>
                <a:ea typeface="宋体" panose="02010600030101010101" pitchFamily="2" charset="-122"/>
                <a:sym typeface="Wingdings"/>
              </a:rPr>
              <a:t></a:t>
            </a:r>
            <a:r>
              <a:rPr lang="zh-CN" altLang="en-US" sz="2400" dirty="0">
                <a:solidFill>
                  <a:srgbClr val="FF0000"/>
                </a:solidFill>
                <a:latin typeface="宋体" panose="02010600030101010101" pitchFamily="2" charset="-122"/>
                <a:ea typeface="宋体" panose="02010600030101010101" pitchFamily="2" charset="-122"/>
              </a:rPr>
              <a:t>抗感染疗效监测</a:t>
            </a:r>
            <a:endParaRPr lang="en-US" altLang="zh-CN" sz="2400" dirty="0">
              <a:solidFill>
                <a:srgbClr val="FF0000"/>
              </a:solidFill>
              <a:latin typeface="宋体" panose="02010600030101010101" pitchFamily="2" charset="-122"/>
              <a:ea typeface="宋体" panose="02010600030101010101" pitchFamily="2" charset="-122"/>
            </a:endParaRPr>
          </a:p>
          <a:p>
            <a:pPr lvl="1">
              <a:buNone/>
            </a:pPr>
            <a:r>
              <a:rPr lang="zh-CN" altLang="en-US" sz="2400" dirty="0">
                <a:solidFill>
                  <a:srgbClr val="FF0000"/>
                </a:solidFill>
                <a:latin typeface="宋体" panose="02010600030101010101" pitchFamily="2" charset="-122"/>
                <a:ea typeface="宋体" panose="02010600030101010101" pitchFamily="2" charset="-122"/>
                <a:sym typeface="Wingdings"/>
              </a:rPr>
              <a:t>疾病</a:t>
            </a:r>
            <a:r>
              <a:rPr lang="zh-CN" altLang="en-US" sz="2400" dirty="0">
                <a:solidFill>
                  <a:srgbClr val="FF0000"/>
                </a:solidFill>
                <a:latin typeface="宋体" panose="02010600030101010101" pitchFamily="2" charset="-122"/>
                <a:ea typeface="宋体" panose="02010600030101010101" pitchFamily="2" charset="-122"/>
              </a:rPr>
              <a:t>预后评价</a:t>
            </a:r>
            <a:endParaRPr lang="en-US" altLang="ja-JP" sz="2400" dirty="0">
              <a:solidFill>
                <a:srgbClr val="FF0000"/>
              </a:solidFill>
              <a:latin typeface="宋体" panose="02010600030101010101" pitchFamily="2" charset="-122"/>
              <a:ea typeface="宋体" panose="02010600030101010101" pitchFamily="2" charset="-122"/>
            </a:endParaRPr>
          </a:p>
          <a:p>
            <a:pPr lvl="1"/>
            <a:r>
              <a:rPr lang="zh-CN" altLang="en-US" sz="2400" dirty="0">
                <a:latin typeface="宋体" panose="02010600030101010101" pitchFamily="2" charset="-122"/>
                <a:ea typeface="宋体" panose="02010600030101010101" pitchFamily="2" charset="-122"/>
              </a:rPr>
              <a:t>结合</a:t>
            </a:r>
            <a:r>
              <a:rPr lang="en-US" altLang="zh-CN" sz="2400" dirty="0">
                <a:latin typeface="宋体" panose="02010600030101010101" pitchFamily="2" charset="-122"/>
                <a:ea typeface="宋体" panose="02010600030101010101" pitchFamily="2" charset="-122"/>
              </a:rPr>
              <a:t>WBC</a:t>
            </a:r>
            <a:r>
              <a:rPr lang="zh-CN" altLang="en-US" sz="2400" dirty="0">
                <a:latin typeface="宋体" panose="02010600030101010101" pitchFamily="2" charset="-122"/>
                <a:ea typeface="宋体" panose="02010600030101010101" pitchFamily="2" charset="-122"/>
              </a:rPr>
              <a:t>等其他观察结果进行综合评价也很重要</a:t>
            </a:r>
            <a:endParaRPr lang="en-US" altLang="ja-JP" sz="2400" dirty="0">
              <a:latin typeface="宋体" panose="02010600030101010101" pitchFamily="2" charset="-122"/>
              <a:ea typeface="宋体" panose="02010600030101010101" pitchFamily="2" charset="-122"/>
            </a:endParaRPr>
          </a:p>
        </p:txBody>
      </p:sp>
      <p:sp>
        <p:nvSpPr>
          <p:cNvPr id="6" name="テキスト ボックス 13"/>
          <p:cNvSpPr txBox="1"/>
          <p:nvPr/>
        </p:nvSpPr>
        <p:spPr>
          <a:xfrm>
            <a:off x="0" y="838200"/>
            <a:ext cx="3616696"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    </a:t>
            </a:r>
            <a:r>
              <a:rPr kumimoji="1" lang="en-US" altLang="zh-CN" sz="2800" b="1" dirty="0">
                <a:solidFill>
                  <a:schemeClr val="bg1"/>
                </a:solidFill>
                <a:latin typeface="宋体" panose="02010600030101010101" pitchFamily="2" charset="-122"/>
                <a:ea typeface="宋体" panose="02010600030101010101" pitchFamily="2" charset="-122"/>
              </a:rPr>
              <a:t>CRP</a:t>
            </a:r>
            <a:r>
              <a:rPr kumimoji="1" lang="zh-CN" altLang="en-US" sz="2800" b="1" dirty="0">
                <a:solidFill>
                  <a:schemeClr val="bg1"/>
                </a:solidFill>
                <a:latin typeface="宋体" panose="02010600030101010101" pitchFamily="2" charset="-122"/>
                <a:ea typeface="宋体" panose="02010600030101010101" pitchFamily="2" charset="-122"/>
              </a:rPr>
              <a:t>临床意义</a:t>
            </a:r>
            <a:r>
              <a:rPr lang="zh-CN" altLang="en-US" sz="2800" b="1" dirty="0">
                <a:solidFill>
                  <a:schemeClr val="bg1"/>
                </a:solidFill>
                <a:latin typeface="宋体" panose="02010600030101010101" pitchFamily="2" charset="-122"/>
                <a:ea typeface="宋体" panose="02010600030101010101" pitchFamily="2" charset="-122"/>
              </a:rPr>
              <a:t>总结</a:t>
            </a:r>
            <a:endParaRPr kumimoji="1" lang="ja-JP" altLang="en-US" sz="2000" b="1"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08104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525" y="2959640"/>
            <a:ext cx="8550950" cy="1077218"/>
          </a:xfrm>
          <a:prstGeom prst="rect">
            <a:avLst/>
          </a:prstGeom>
          <a:noFill/>
        </p:spPr>
        <p:txBody>
          <a:bodyPr wrap="square" rtlCol="0">
            <a:spAutoFit/>
          </a:bodyPr>
          <a:lstStyle/>
          <a:p>
            <a:pPr algn="ctr"/>
            <a:r>
              <a:rPr lang="zh-CN" altLang="en-US" sz="3200" b="1" dirty="0">
                <a:solidFill>
                  <a:schemeClr val="accent5">
                    <a:lumMod val="50000"/>
                  </a:schemeClr>
                </a:solidFill>
              </a:rPr>
              <a:t>成都五星鹏诚动物保健科技发展有限公司</a:t>
            </a:r>
          </a:p>
          <a:p>
            <a:pPr algn="ctr"/>
            <a:r>
              <a:rPr lang="zh-CN" altLang="en-US" sz="3200" b="1" dirty="0">
                <a:solidFill>
                  <a:schemeClr val="accent5">
                    <a:lumMod val="50000"/>
                  </a:schemeClr>
                </a:solidFill>
              </a:rPr>
              <a:t>成都微点宠物医疗有限公司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14"/>
          <p:cNvSpPr>
            <a:spLocks noGrp="1"/>
          </p:cNvSpPr>
          <p:nvPr>
            <p:ph sz="quarter" idx="13"/>
          </p:nvPr>
        </p:nvSpPr>
        <p:spPr>
          <a:xfrm>
            <a:off x="457200" y="1600200"/>
            <a:ext cx="8229600" cy="4343400"/>
          </a:xfrm>
        </p:spPr>
        <p:txBody>
          <a:bodyPr/>
          <a:lstStyle/>
          <a:p>
            <a:r>
              <a:rPr kumimoji="1" lang="en-US" altLang="zh-CN" sz="2400" dirty="0">
                <a:latin typeface="宋体" panose="02010600030101010101" pitchFamily="2" charset="-122"/>
                <a:ea typeface="宋体" panose="02010600030101010101" pitchFamily="2" charset="-122"/>
              </a:rPr>
              <a:t>2014</a:t>
            </a:r>
            <a:r>
              <a:rPr kumimoji="1" lang="zh-CN" altLang="en-US" sz="2400" dirty="0">
                <a:latin typeface="宋体" panose="02010600030101010101" pitchFamily="2" charset="-122"/>
                <a:ea typeface="宋体" panose="02010600030101010101" pitchFamily="2" charset="-122"/>
              </a:rPr>
              <a:t>年度的病例数（均为</a:t>
            </a:r>
            <a:r>
              <a:rPr lang="zh-CN" altLang="en-US" sz="2400" dirty="0">
                <a:latin typeface="宋体" panose="02010600030101010101" pitchFamily="2" charset="-122"/>
                <a:ea typeface="宋体" panose="02010600030101010101" pitchFamily="2" charset="-122"/>
              </a:rPr>
              <a:t>转诊</a:t>
            </a:r>
            <a:r>
              <a:rPr kumimoji="1" lang="zh-CN" altLang="en-US" sz="2400" dirty="0">
                <a:latin typeface="宋体" panose="02010600030101010101" pitchFamily="2" charset="-122"/>
                <a:ea typeface="宋体" panose="02010600030101010101" pitchFamily="2" charset="-122"/>
              </a:rPr>
              <a:t>）</a:t>
            </a:r>
            <a:endParaRPr kumimoji="1" lang="en-US" altLang="ja-JP" sz="2400" dirty="0">
              <a:latin typeface="宋体" panose="02010600030101010101" pitchFamily="2" charset="-122"/>
              <a:ea typeface="宋体" panose="02010600030101010101" pitchFamily="2" charset="-122"/>
            </a:endParaRPr>
          </a:p>
          <a:p>
            <a:pPr lvl="1"/>
            <a:r>
              <a:rPr lang="zh-CN" altLang="en-US" sz="2400" dirty="0">
                <a:latin typeface="宋体" panose="02010600030101010101" pitchFamily="2" charset="-122"/>
                <a:ea typeface="宋体" panose="02010600030101010101" pitchFamily="2" charset="-122"/>
              </a:rPr>
              <a:t>犬</a:t>
            </a:r>
            <a:r>
              <a:rPr kumimoji="1" lang="ja-JP" altLang="en-US" sz="2400" dirty="0">
                <a:latin typeface="宋体" panose="02010600030101010101" pitchFamily="2" charset="-122"/>
                <a:ea typeface="宋体" panose="02010600030101010101" pitchFamily="2" charset="-122"/>
              </a:rPr>
              <a:t>：</a:t>
            </a:r>
            <a:r>
              <a:rPr kumimoji="1" lang="en-US" altLang="ja-JP" sz="2400" dirty="0">
                <a:latin typeface="宋体" panose="02010600030101010101" pitchFamily="2" charset="-122"/>
                <a:ea typeface="宋体" panose="02010600030101010101" pitchFamily="2" charset="-122"/>
              </a:rPr>
              <a:t>9,563</a:t>
            </a:r>
            <a:r>
              <a:rPr lang="zh-CN" altLang="en-US" sz="2400" dirty="0">
                <a:latin typeface="宋体" panose="02010600030101010101" pitchFamily="2" charset="-122"/>
                <a:ea typeface="宋体" panose="02010600030101010101" pitchFamily="2" charset="-122"/>
              </a:rPr>
              <a:t>只</a:t>
            </a:r>
            <a:endParaRPr kumimoji="1" lang="en-US" altLang="ja-JP" sz="2400" dirty="0">
              <a:latin typeface="宋体" panose="02010600030101010101" pitchFamily="2" charset="-122"/>
              <a:ea typeface="宋体" panose="02010600030101010101" pitchFamily="2" charset="-122"/>
            </a:endParaRPr>
          </a:p>
          <a:p>
            <a:pPr lvl="1"/>
            <a:r>
              <a:rPr lang="ja-JP" altLang="en-US" sz="2400" dirty="0">
                <a:latin typeface="宋体" panose="02010600030101010101" pitchFamily="2" charset="-122"/>
                <a:ea typeface="宋体" panose="02010600030101010101" pitchFamily="2" charset="-122"/>
              </a:rPr>
              <a:t>猫：</a:t>
            </a:r>
            <a:r>
              <a:rPr lang="en-US" altLang="ja-JP" sz="2400" dirty="0">
                <a:latin typeface="宋体" panose="02010600030101010101" pitchFamily="2" charset="-122"/>
                <a:ea typeface="宋体" panose="02010600030101010101" pitchFamily="2" charset="-122"/>
              </a:rPr>
              <a:t>2,398</a:t>
            </a:r>
            <a:r>
              <a:rPr lang="zh-CN" altLang="en-US" sz="2400" dirty="0">
                <a:latin typeface="宋体" panose="02010600030101010101" pitchFamily="2" charset="-122"/>
                <a:ea typeface="宋体" panose="02010600030101010101" pitchFamily="2" charset="-122"/>
              </a:rPr>
              <a:t>只</a:t>
            </a:r>
            <a:endParaRPr lang="en-US" altLang="ja-JP" sz="2400" dirty="0">
              <a:latin typeface="宋体" panose="02010600030101010101" pitchFamily="2" charset="-122"/>
              <a:ea typeface="宋体" panose="02010600030101010101" pitchFamily="2" charset="-122"/>
            </a:endParaRPr>
          </a:p>
          <a:p>
            <a:pPr lvl="1"/>
            <a:r>
              <a:rPr kumimoji="1" lang="zh-CN" altLang="en-US" sz="2400" dirty="0">
                <a:latin typeface="宋体" panose="02010600030101010101" pitchFamily="2" charset="-122"/>
                <a:ea typeface="宋体" panose="02010600030101010101" pitchFamily="2" charset="-122"/>
              </a:rPr>
              <a:t>其他</a:t>
            </a:r>
            <a:r>
              <a:rPr kumimoji="1" lang="ja-JP" altLang="en-US" sz="2400" dirty="0">
                <a:latin typeface="宋体" panose="02010600030101010101" pitchFamily="2" charset="-122"/>
                <a:ea typeface="宋体" panose="02010600030101010101" pitchFamily="2" charset="-122"/>
              </a:rPr>
              <a:t>：</a:t>
            </a:r>
            <a:r>
              <a:rPr kumimoji="1" lang="en-US" altLang="ja-JP" sz="2400" dirty="0">
                <a:latin typeface="宋体" panose="02010600030101010101" pitchFamily="2" charset="-122"/>
                <a:ea typeface="宋体" panose="02010600030101010101" pitchFamily="2" charset="-122"/>
              </a:rPr>
              <a:t>57</a:t>
            </a:r>
            <a:r>
              <a:rPr lang="zh-CN" altLang="en-US" sz="2400" dirty="0">
                <a:latin typeface="宋体" panose="02010600030101010101" pitchFamily="2" charset="-122"/>
                <a:ea typeface="宋体" panose="02010600030101010101" pitchFamily="2" charset="-122"/>
              </a:rPr>
              <a:t>只</a:t>
            </a:r>
            <a:endParaRPr kumimoji="1" lang="en-US" altLang="ja-JP" sz="2400" dirty="0">
              <a:latin typeface="宋体" panose="02010600030101010101" pitchFamily="2" charset="-122"/>
              <a:ea typeface="宋体" panose="02010600030101010101" pitchFamily="2" charset="-122"/>
            </a:endParaRPr>
          </a:p>
          <a:p>
            <a:pPr lvl="1"/>
            <a:endParaRPr lang="en-US" altLang="ja-JP" sz="2400" dirty="0">
              <a:latin typeface="宋体" panose="02010600030101010101" pitchFamily="2" charset="-122"/>
              <a:ea typeface="宋体" panose="02010600030101010101" pitchFamily="2" charset="-122"/>
            </a:endParaRPr>
          </a:p>
          <a:p>
            <a:pPr lvl="1"/>
            <a:r>
              <a:rPr kumimoji="1" lang="zh-CN" altLang="en-US" sz="2400" dirty="0">
                <a:latin typeface="宋体" panose="02010600030101010101" pitchFamily="2" charset="-122"/>
                <a:ea typeface="宋体" panose="02010600030101010101" pitchFamily="2" charset="-122"/>
              </a:rPr>
              <a:t>所得</a:t>
            </a:r>
            <a:r>
              <a:rPr kumimoji="1" lang="ja-JP" altLang="en-US" sz="2400" dirty="0">
                <a:latin typeface="宋体" panose="02010600030101010101" pitchFamily="2" charset="-122"/>
                <a:ea typeface="宋体" panose="02010600030101010101" pitchFamily="2" charset="-122"/>
              </a:rPr>
              <a:t>：</a:t>
            </a:r>
            <a:r>
              <a:rPr kumimoji="1" lang="en-US" altLang="ja-JP" sz="2400"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rPr>
              <a:t>亿</a:t>
            </a:r>
            <a:r>
              <a:rPr kumimoji="1" lang="en-US" altLang="ja-JP" sz="2400" dirty="0">
                <a:latin typeface="宋体" panose="02010600030101010101" pitchFamily="2" charset="-122"/>
                <a:ea typeface="宋体" panose="02010600030101010101" pitchFamily="2" charset="-122"/>
              </a:rPr>
              <a:t>8,500</a:t>
            </a:r>
            <a:r>
              <a:rPr lang="zh-CN" altLang="en-US" sz="2400" dirty="0">
                <a:latin typeface="宋体" panose="02010600030101010101" pitchFamily="2" charset="-122"/>
                <a:ea typeface="宋体" panose="02010600030101010101" pitchFamily="2" charset="-122"/>
              </a:rPr>
              <a:t>万日元</a:t>
            </a:r>
            <a:endParaRPr kumimoji="1" lang="en-US" altLang="ja-JP" sz="2400" dirty="0">
              <a:latin typeface="宋体" panose="02010600030101010101" pitchFamily="2" charset="-122"/>
              <a:ea typeface="宋体" panose="02010600030101010101" pitchFamily="2" charset="-122"/>
            </a:endParaRPr>
          </a:p>
          <a:p>
            <a:pPr marL="454025" lvl="1" indent="0">
              <a:buNone/>
            </a:pPr>
            <a:r>
              <a:rPr lang="en-US" altLang="ja-JP" sz="2400" dirty="0">
                <a:latin typeface="宋体" panose="02010600030101010101" pitchFamily="2" charset="-122"/>
                <a:ea typeface="宋体" panose="02010600030101010101" pitchFamily="2" charset="-122"/>
              </a:rPr>
              <a:t>	</a:t>
            </a:r>
            <a:r>
              <a:rPr lang="ja-JP" altLang="en-US"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约合人民币</a:t>
            </a:r>
            <a:r>
              <a:rPr lang="en-US" altLang="ja-JP" sz="2400" dirty="0">
                <a:latin typeface="宋体" panose="02010600030101010101" pitchFamily="2" charset="-122"/>
                <a:ea typeface="宋体" panose="02010600030101010101" pitchFamily="2" charset="-122"/>
              </a:rPr>
              <a:t>34,980,660</a:t>
            </a:r>
            <a:r>
              <a:rPr lang="ja-JP" altLang="en-US" sz="2400" dirty="0">
                <a:latin typeface="宋体" panose="02010600030101010101" pitchFamily="2" charset="-122"/>
                <a:ea typeface="宋体" panose="02010600030101010101" pitchFamily="2" charset="-122"/>
              </a:rPr>
              <a:t>元）</a:t>
            </a:r>
            <a:endParaRPr kumimoji="1" lang="ja-JP" altLang="en-US" sz="2400" dirty="0">
              <a:latin typeface="宋体" panose="02010600030101010101" pitchFamily="2" charset="-122"/>
              <a:ea typeface="宋体" panose="02010600030101010101" pitchFamily="2" charset="-122"/>
            </a:endParaRPr>
          </a:p>
        </p:txBody>
      </p:sp>
      <p:sp>
        <p:nvSpPr>
          <p:cNvPr id="14" name="テキスト ボックス 13"/>
          <p:cNvSpPr txBox="1"/>
          <p:nvPr/>
        </p:nvSpPr>
        <p:spPr>
          <a:xfrm>
            <a:off x="0" y="762000"/>
            <a:ext cx="3791423"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lang="zh-CN" altLang="en-US" sz="2800" b="1" dirty="0">
                <a:solidFill>
                  <a:schemeClr val="bg1"/>
                </a:solidFill>
                <a:latin typeface="宋体" panose="02010600030101010101" pitchFamily="2" charset="-122"/>
                <a:ea typeface="宋体" panose="02010600030101010101" pitchFamily="2" charset="-122"/>
              </a:rPr>
              <a:t>东京大学动物医疗中心</a:t>
            </a:r>
            <a:endParaRPr kumimoji="1" lang="ja-JP" altLang="en-US" sz="2800" b="1" dirty="0">
              <a:solidFill>
                <a:schemeClr val="bg1"/>
              </a:solidFill>
              <a:latin typeface="宋体" panose="02010600030101010101" pitchFamily="2" charset="-122"/>
              <a:ea typeface="宋体" panose="02010600030101010101" pitchFamily="2" charset="-122"/>
            </a:endParaRPr>
          </a:p>
        </p:txBody>
      </p:sp>
      <p:pic>
        <p:nvPicPr>
          <p:cNvPr id="17"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8067841" y="685800"/>
            <a:ext cx="1076159" cy="1066800"/>
          </a:xfrm>
          <a:prstGeom prst="ellipse">
            <a:avLst/>
          </a:prstGeom>
        </p:spPr>
      </p:pic>
      <p:pic>
        <p:nvPicPr>
          <p:cNvPr id="19" name="図 18" descr="診察室１.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65813" y="2010606"/>
            <a:ext cx="2939247" cy="1959498"/>
          </a:xfrm>
          <a:prstGeom prst="rect">
            <a:avLst/>
          </a:prstGeom>
          <a:ln>
            <a:solidFill>
              <a:schemeClr val="tx1"/>
            </a:solidFill>
          </a:ln>
        </p:spPr>
      </p:pic>
      <p:pic>
        <p:nvPicPr>
          <p:cNvPr id="20" name="図 19" descr="C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2200" y="4117731"/>
            <a:ext cx="2817023" cy="2047070"/>
          </a:xfrm>
          <a:prstGeom prst="rect">
            <a:avLst/>
          </a:prstGeom>
          <a:ln w="12700" cmpd="sng">
            <a:solidFill>
              <a:srgbClr val="FFFFFF"/>
            </a:solidFill>
          </a:ln>
        </p:spPr>
      </p:pic>
      <p:pic>
        <p:nvPicPr>
          <p:cNvPr id="21" name="図 20" descr="MRI.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75974" y="5117109"/>
            <a:ext cx="2443826" cy="1629217"/>
          </a:xfrm>
          <a:prstGeom prst="rect">
            <a:avLst/>
          </a:prstGeom>
          <a:ln w="12700" cmpd="sng">
            <a:solidFill>
              <a:srgbClr val="FFFFFF"/>
            </a:solidFill>
          </a:ln>
        </p:spPr>
      </p:pic>
    </p:spTree>
    <p:extLst>
      <p:ext uri="{BB962C8B-B14F-4D97-AF65-F5344CB8AC3E}">
        <p14:creationId xmlns:p14="http://schemas.microsoft.com/office/powerpoint/2010/main" val="361561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VMC 外観.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828800"/>
            <a:ext cx="5994399" cy="4495800"/>
          </a:xfrm>
          <a:prstGeom prst="rect">
            <a:avLst/>
          </a:prstGeom>
          <a:ln w="12700" cmpd="sng">
            <a:solidFill>
              <a:srgbClr val="FFFFFF"/>
            </a:solidFill>
          </a:ln>
        </p:spPr>
      </p:pic>
      <p:pic>
        <p:nvPicPr>
          <p:cNvPr id="3" name="図 2" descr="ヤンソン像.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8151" y="3886200"/>
            <a:ext cx="2039649" cy="2883810"/>
          </a:xfrm>
          <a:prstGeom prst="rect">
            <a:avLst/>
          </a:prstGeom>
          <a:ln w="19050" cmpd="sng">
            <a:solidFill>
              <a:srgbClr val="FFFFFF"/>
            </a:solidFill>
          </a:ln>
        </p:spPr>
      </p:pic>
      <p:sp>
        <p:nvSpPr>
          <p:cNvPr id="5" name="テキスト ボックス 4"/>
          <p:cNvSpPr txBox="1"/>
          <p:nvPr/>
        </p:nvSpPr>
        <p:spPr>
          <a:xfrm>
            <a:off x="228600" y="228600"/>
            <a:ext cx="8412580" cy="400110"/>
          </a:xfrm>
          <a:prstGeom prst="rect">
            <a:avLst/>
          </a:prstGeom>
          <a:noFill/>
        </p:spPr>
        <p:txBody>
          <a:bodyPr wrap="none" rtlCol="0">
            <a:spAutoFit/>
          </a:bodyPr>
          <a:lstStyle/>
          <a:p>
            <a:r>
              <a:rPr lang="en-US" altLang="ja-JP" sz="2000" b="1" dirty="0">
                <a:solidFill>
                  <a:schemeClr val="bg1"/>
                </a:solidFill>
                <a:effectLst>
                  <a:outerShdw blurRad="38100" dist="38100" dir="2700000" algn="tl">
                    <a:srgbClr val="000000">
                      <a:alpha val="43137"/>
                    </a:srgbClr>
                  </a:outerShdw>
                </a:effectLst>
                <a:latin typeface="Arial"/>
                <a:cs typeface="Arial"/>
              </a:rPr>
              <a:t>Veterinary Medical Center of the University of Tokyo (</a:t>
            </a:r>
            <a:r>
              <a:rPr kumimoji="1" lang="en-US" altLang="ja-JP" sz="2000" b="1" dirty="0">
                <a:solidFill>
                  <a:schemeClr val="bg1"/>
                </a:solidFill>
                <a:effectLst>
                  <a:outerShdw blurRad="38100" dist="38100" dir="2700000" algn="tl">
                    <a:srgbClr val="000000">
                      <a:alpha val="43137"/>
                    </a:srgbClr>
                  </a:outerShdw>
                </a:effectLst>
                <a:latin typeface="Arial"/>
                <a:cs typeface="Arial"/>
              </a:rPr>
              <a:t>U-Tokyo VMC)</a:t>
            </a:r>
            <a:endParaRPr kumimoji="1" lang="ja-JP" altLang="en-US" sz="2000" b="1" dirty="0">
              <a:solidFill>
                <a:schemeClr val="bg1"/>
              </a:solidFill>
              <a:effectLst>
                <a:outerShdw blurRad="38100" dist="38100" dir="2700000" algn="tl">
                  <a:srgbClr val="000000">
                    <a:alpha val="43137"/>
                  </a:srgbClr>
                </a:outerShdw>
              </a:effectLst>
              <a:latin typeface="Arial"/>
              <a:cs typeface="Arial"/>
            </a:endParaRPr>
          </a:p>
        </p:txBody>
      </p:sp>
      <p:sp>
        <p:nvSpPr>
          <p:cNvPr id="6" name="テキスト ボックス 5"/>
          <p:cNvSpPr txBox="1"/>
          <p:nvPr/>
        </p:nvSpPr>
        <p:spPr>
          <a:xfrm>
            <a:off x="0" y="1371600"/>
            <a:ext cx="5936240" cy="461665"/>
          </a:xfrm>
          <a:prstGeom prst="rect">
            <a:avLst/>
          </a:prstGeom>
          <a:solidFill>
            <a:schemeClr val="accent5">
              <a:lumMod val="75000"/>
            </a:schemeClr>
          </a:solidFill>
        </p:spPr>
        <p:txBody>
          <a:bodyPr wrap="none" rtlCol="0">
            <a:spAutoFit/>
          </a:bodyPr>
          <a:lstStyle/>
          <a:p>
            <a:r>
              <a:rPr lang="zh-CN"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竣工于</a:t>
            </a:r>
            <a:r>
              <a:rPr lang="en-US" altLang="zh-CN"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1990</a:t>
            </a:r>
            <a:r>
              <a:rPr lang="zh-CN"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年</a:t>
            </a:r>
            <a:r>
              <a:rPr lang="ja-JP"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　</a:t>
            </a:r>
            <a:r>
              <a:rPr lang="zh-CN"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总占地面积</a:t>
            </a:r>
            <a:r>
              <a:rPr lang="ja-JP"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a:t>
            </a:r>
            <a:r>
              <a:rPr kumimoji="1" lang="en-US" altLang="ja-JP"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3,091 m</a:t>
            </a:r>
            <a:r>
              <a:rPr kumimoji="1" lang="en-US" altLang="ja-JP" sz="2400" baseline="300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2</a:t>
            </a:r>
            <a:r>
              <a:rPr kumimoji="1" lang="en-US" altLang="ja-JP"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rPr>
              <a:t>   </a:t>
            </a:r>
            <a:endParaRPr kumimoji="1" lang="ja-JP" altLang="en-US" sz="2400" dirty="0">
              <a:solidFill>
                <a:schemeClr val="bg1"/>
              </a:solidFill>
              <a:effectLst>
                <a:outerShdw blurRad="50800" dist="38100" algn="l" rotWithShape="0">
                  <a:prstClr val="black">
                    <a:alpha val="40000"/>
                  </a:prstClr>
                </a:outerShdw>
              </a:effectLst>
              <a:latin typeface="宋体" panose="02010600030101010101" pitchFamily="2" charset="-122"/>
              <a:ea typeface="宋体" panose="02010600030101010101" pitchFamily="2" charset="-122"/>
              <a:cs typeface="Arial"/>
            </a:endParaRPr>
          </a:p>
        </p:txBody>
      </p:sp>
      <p:sp>
        <p:nvSpPr>
          <p:cNvPr id="9" name="テキスト ボックス 8"/>
          <p:cNvSpPr txBox="1"/>
          <p:nvPr/>
        </p:nvSpPr>
        <p:spPr>
          <a:xfrm>
            <a:off x="0" y="762000"/>
            <a:ext cx="3791423"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东京大学动物医疗中心</a:t>
            </a:r>
            <a:endParaRPr kumimoji="1" lang="ja-JP" altLang="en-US" sz="2800" b="1" dirty="0">
              <a:solidFill>
                <a:schemeClr val="bg1"/>
              </a:solidFill>
              <a:latin typeface="宋体" panose="02010600030101010101" pitchFamily="2" charset="-122"/>
              <a:ea typeface="宋体" panose="02010600030101010101" pitchFamily="2" charset="-122"/>
            </a:endParaRPr>
          </a:p>
        </p:txBody>
      </p:sp>
      <p:pic>
        <p:nvPicPr>
          <p:cNvPr id="10" name="図 9" descr="**VMCロゴ.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76118" y="838200"/>
            <a:ext cx="1367882" cy="1364028"/>
          </a:xfrm>
          <a:prstGeom prst="rect">
            <a:avLst/>
          </a:prstGeom>
          <a:ln>
            <a:solidFill>
              <a:schemeClr val="bg1"/>
            </a:solidFill>
          </a:ln>
        </p:spPr>
      </p:pic>
      <p:pic>
        <p:nvPicPr>
          <p:cNvPr id="11" name="図 10" descr="東大ロゴ.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76977" y="2209800"/>
            <a:ext cx="1367023" cy="1367023"/>
          </a:xfrm>
          <a:prstGeom prst="rect">
            <a:avLst/>
          </a:prstGeom>
          <a:ln>
            <a:solidFill>
              <a:schemeClr val="bg1"/>
            </a:solidFill>
          </a:ln>
        </p:spPr>
      </p:pic>
    </p:spTree>
    <p:extLst>
      <p:ext uri="{BB962C8B-B14F-4D97-AF65-F5344CB8AC3E}">
        <p14:creationId xmlns:p14="http://schemas.microsoft.com/office/powerpoint/2010/main" val="40370633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sz="quarter" idx="13"/>
            <p:extLst>
              <p:ext uri="{D42A27DB-BD31-4B8C-83A1-F6EECF244321}">
                <p14:modId xmlns:p14="http://schemas.microsoft.com/office/powerpoint/2010/main" val="1351717658"/>
              </p:ext>
            </p:extLst>
          </p:nvPr>
        </p:nvGraphicFramePr>
        <p:xfrm>
          <a:off x="457200" y="1752600"/>
          <a:ext cx="8272780" cy="4632960"/>
        </p:xfrm>
        <a:graphic>
          <a:graphicData uri="http://schemas.openxmlformats.org/drawingml/2006/table">
            <a:tbl>
              <a:tblPr firstRow="1" bandRow="1">
                <a:tableStyleId>{5C22544A-7EE6-4342-B048-85BDC9FD1C3A}</a:tableStyleId>
              </a:tblPr>
              <a:tblGrid>
                <a:gridCol w="2087880">
                  <a:extLst>
                    <a:ext uri="{9D8B030D-6E8A-4147-A177-3AD203B41FA5}">
                      <a16:colId xmlns:a16="http://schemas.microsoft.com/office/drawing/2014/main" val="20000"/>
                    </a:ext>
                  </a:extLst>
                </a:gridCol>
                <a:gridCol w="1452880">
                  <a:extLst>
                    <a:ext uri="{9D8B030D-6E8A-4147-A177-3AD203B41FA5}">
                      <a16:colId xmlns:a16="http://schemas.microsoft.com/office/drawing/2014/main" val="20001"/>
                    </a:ext>
                  </a:extLst>
                </a:gridCol>
                <a:gridCol w="2405380">
                  <a:extLst>
                    <a:ext uri="{9D8B030D-6E8A-4147-A177-3AD203B41FA5}">
                      <a16:colId xmlns:a16="http://schemas.microsoft.com/office/drawing/2014/main" val="20002"/>
                    </a:ext>
                  </a:extLst>
                </a:gridCol>
                <a:gridCol w="861060">
                  <a:extLst>
                    <a:ext uri="{9D8B030D-6E8A-4147-A177-3AD203B41FA5}">
                      <a16:colId xmlns:a16="http://schemas.microsoft.com/office/drawing/2014/main" val="20003"/>
                    </a:ext>
                  </a:extLst>
                </a:gridCol>
                <a:gridCol w="1465580">
                  <a:extLst>
                    <a:ext uri="{9D8B030D-6E8A-4147-A177-3AD203B41FA5}">
                      <a16:colId xmlns:a16="http://schemas.microsoft.com/office/drawing/2014/main" val="20004"/>
                    </a:ext>
                  </a:extLst>
                </a:gridCol>
              </a:tblGrid>
              <a:tr h="370840">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en-US" altLang="ja-JP"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zh-CN" altLang="en-US" sz="2500" dirty="0">
                          <a:latin typeface="宋体" panose="02010600030101010101" pitchFamily="2" charset="-122"/>
                          <a:ea typeface="宋体" panose="02010600030101010101" pitchFamily="2" charset="-122"/>
                        </a:rPr>
                        <a:t>头数</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zh-CN" altLang="en-US" sz="2500" dirty="0">
                          <a:latin typeface="宋体" panose="02010600030101010101" pitchFamily="2" charset="-122"/>
                          <a:ea typeface="宋体" panose="02010600030101010101" pitchFamily="2" charset="-122"/>
                        </a:rPr>
                        <a:t>诊疗数</a:t>
                      </a:r>
                      <a:endParaRPr kumimoji="1" lang="en-US" altLang="ja-JP"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0"/>
                  </a:ext>
                </a:extLst>
              </a:tr>
              <a:tr h="370840">
                <a:tc>
                  <a:txBody>
                    <a:bodyPr/>
                    <a:lstStyle/>
                    <a:p>
                      <a:r>
                        <a:rPr kumimoji="1" lang="zh-CN" altLang="en-US" sz="2500" dirty="0">
                          <a:latin typeface="宋体" panose="02010600030101010101" pitchFamily="2" charset="-122"/>
                          <a:ea typeface="宋体" panose="02010600030101010101" pitchFamily="2" charset="-122"/>
                        </a:rPr>
                        <a:t>内科系诊疗科</a:t>
                      </a:r>
                      <a:endParaRPr kumimoji="1" lang="ja-JP" altLang="en-US" sz="2500" dirty="0">
                        <a:latin typeface="宋体" panose="02010600030101010101" pitchFamily="2" charset="-122"/>
                        <a:ea typeface="宋体" panose="02010600030101010101" pitchFamily="2" charset="-122"/>
                      </a:endParaRPr>
                    </a:p>
                  </a:txBody>
                  <a:tcPr/>
                </a:tc>
                <a:tc>
                  <a:txBody>
                    <a:bodyPr/>
                    <a:lstStyle/>
                    <a:p>
                      <a:r>
                        <a:rPr kumimoji="1" lang="zh-CN" altLang="en-US" sz="2500" dirty="0">
                          <a:latin typeface="宋体" panose="02010600030101010101" pitchFamily="2" charset="-122"/>
                          <a:ea typeface="宋体" panose="02010600030101010101" pitchFamily="2" charset="-122"/>
                        </a:rPr>
                        <a:t>第</a:t>
                      </a:r>
                      <a:r>
                        <a:rPr kumimoji="1" lang="en-US" altLang="zh-CN" sz="2500" dirty="0">
                          <a:latin typeface="宋体" panose="02010600030101010101" pitchFamily="2" charset="-122"/>
                          <a:ea typeface="宋体" panose="02010600030101010101" pitchFamily="2" charset="-122"/>
                        </a:rPr>
                        <a:t>1</a:t>
                      </a:r>
                      <a:r>
                        <a:rPr kumimoji="1" lang="zh-CN" altLang="en-US" sz="2500" dirty="0">
                          <a:latin typeface="宋体" panose="02010600030101010101" pitchFamily="2" charset="-122"/>
                          <a:ea typeface="宋体" panose="02010600030101010101" pitchFamily="2" charset="-122"/>
                        </a:rPr>
                        <a:t>内科</a:t>
                      </a:r>
                      <a:endParaRPr kumimoji="1" lang="en-US" altLang="ja-JP" sz="2500" dirty="0">
                        <a:latin typeface="宋体" panose="02010600030101010101" pitchFamily="2" charset="-122"/>
                        <a:ea typeface="宋体" panose="02010600030101010101" pitchFamily="2" charset="-122"/>
                      </a:endParaRPr>
                    </a:p>
                  </a:txBody>
                  <a:tcPr/>
                </a:tc>
                <a:tc>
                  <a:txBody>
                    <a:bodyPr/>
                    <a:lstStyle/>
                    <a:p>
                      <a:r>
                        <a:rPr kumimoji="1" lang="zh-CN" altLang="en-US" sz="2500" dirty="0">
                          <a:latin typeface="宋体" panose="02010600030101010101" pitchFamily="2" charset="-122"/>
                          <a:ea typeface="宋体" panose="02010600030101010101" pitchFamily="2" charset="-122"/>
                        </a:rPr>
                        <a:t>神经</a:t>
                      </a:r>
                      <a:r>
                        <a:rPr kumimoji="1" lang="ja-JP" altLang="en-US" sz="2500" dirty="0">
                          <a:latin typeface="宋体" panose="02010600030101010101" pitchFamily="2" charset="-122"/>
                          <a:ea typeface="宋体" panose="02010600030101010101" pitchFamily="2" charset="-122"/>
                        </a:rPr>
                        <a:t>・</a:t>
                      </a:r>
                      <a:r>
                        <a:rPr kumimoji="1" lang="zh-CN" altLang="en-US" sz="2500" dirty="0">
                          <a:latin typeface="宋体" panose="02010600030101010101" pitchFamily="2" charset="-122"/>
                          <a:ea typeface="宋体" panose="02010600030101010101" pitchFamily="2" charset="-122"/>
                        </a:rPr>
                        <a:t>内分泌</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505</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1820</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1"/>
                  </a:ext>
                </a:extLst>
              </a:tr>
              <a:tr h="370840">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r>
                        <a:rPr kumimoji="1" lang="zh-CN" altLang="en-US" sz="2500" b="1" dirty="0">
                          <a:solidFill>
                            <a:srgbClr val="FF0000"/>
                          </a:solidFill>
                          <a:latin typeface="宋体" panose="02010600030101010101" pitchFamily="2" charset="-122"/>
                          <a:ea typeface="宋体" panose="02010600030101010101" pitchFamily="2" charset="-122"/>
                        </a:rPr>
                        <a:t>第</a:t>
                      </a:r>
                      <a:r>
                        <a:rPr kumimoji="1" lang="en-US" altLang="zh-CN" sz="2500" b="1" dirty="0">
                          <a:solidFill>
                            <a:srgbClr val="FF0000"/>
                          </a:solidFill>
                          <a:latin typeface="宋体" panose="02010600030101010101" pitchFamily="2" charset="-122"/>
                          <a:ea typeface="宋体" panose="02010600030101010101" pitchFamily="2" charset="-122"/>
                        </a:rPr>
                        <a:t>2</a:t>
                      </a:r>
                      <a:r>
                        <a:rPr kumimoji="1" lang="zh-CN" altLang="en-US" sz="2500" b="1" dirty="0">
                          <a:solidFill>
                            <a:srgbClr val="FF0000"/>
                          </a:solidFill>
                          <a:latin typeface="宋体" panose="02010600030101010101" pitchFamily="2" charset="-122"/>
                          <a:ea typeface="宋体" panose="02010600030101010101" pitchFamily="2" charset="-122"/>
                        </a:rPr>
                        <a:t>内科</a:t>
                      </a:r>
                      <a:endParaRPr kumimoji="1" lang="ja-JP" altLang="en-US" sz="2500" b="1" dirty="0">
                        <a:solidFill>
                          <a:srgbClr val="FF0000"/>
                        </a:solidFill>
                        <a:latin typeface="宋体" panose="02010600030101010101" pitchFamily="2" charset="-122"/>
                        <a:ea typeface="宋体" panose="02010600030101010101" pitchFamily="2" charset="-122"/>
                      </a:endParaRPr>
                    </a:p>
                  </a:txBody>
                  <a:tcPr/>
                </a:tc>
                <a:tc>
                  <a:txBody>
                    <a:bodyPr/>
                    <a:lstStyle/>
                    <a:p>
                      <a:r>
                        <a:rPr kumimoji="1" lang="zh-CN" altLang="en-US" sz="2500" b="1" dirty="0">
                          <a:solidFill>
                            <a:srgbClr val="FF0000"/>
                          </a:solidFill>
                          <a:latin typeface="宋体" panose="02010600030101010101" pitchFamily="2" charset="-122"/>
                          <a:ea typeface="宋体" panose="02010600030101010101" pitchFamily="2" charset="-122"/>
                        </a:rPr>
                        <a:t>消化系统</a:t>
                      </a:r>
                      <a:endParaRPr kumimoji="1" lang="ja-JP" altLang="en-US" sz="2500" b="1" dirty="0">
                        <a:solidFill>
                          <a:srgbClr val="FF0000"/>
                        </a:solidFill>
                        <a:latin typeface="宋体" panose="02010600030101010101" pitchFamily="2" charset="-122"/>
                        <a:ea typeface="宋体" panose="02010600030101010101" pitchFamily="2" charset="-122"/>
                      </a:endParaRPr>
                    </a:p>
                  </a:txBody>
                  <a:tcPr/>
                </a:tc>
                <a:tc>
                  <a:txBody>
                    <a:bodyPr/>
                    <a:lstStyle/>
                    <a:p>
                      <a:pPr algn="ctr"/>
                      <a:r>
                        <a:rPr kumimoji="1" lang="en-US" altLang="ja-JP" sz="2500" b="1" dirty="0">
                          <a:solidFill>
                            <a:srgbClr val="FF0000"/>
                          </a:solidFill>
                          <a:latin typeface="宋体" panose="02010600030101010101" pitchFamily="2" charset="-122"/>
                          <a:ea typeface="宋体" panose="02010600030101010101" pitchFamily="2" charset="-122"/>
                        </a:rPr>
                        <a:t>881</a:t>
                      </a:r>
                      <a:endParaRPr kumimoji="1" lang="ja-JP" altLang="en-US" sz="2500" b="1" dirty="0">
                        <a:solidFill>
                          <a:srgbClr val="FF0000"/>
                        </a:solidFill>
                        <a:latin typeface="宋体" panose="02010600030101010101" pitchFamily="2" charset="-122"/>
                        <a:ea typeface="宋体" panose="02010600030101010101" pitchFamily="2" charset="-122"/>
                      </a:endParaRPr>
                    </a:p>
                  </a:txBody>
                  <a:tcPr/>
                </a:tc>
                <a:tc>
                  <a:txBody>
                    <a:bodyPr/>
                    <a:lstStyle/>
                    <a:p>
                      <a:pPr algn="ctr"/>
                      <a:r>
                        <a:rPr kumimoji="1" lang="en-US" altLang="ja-JP" sz="2500" b="1" dirty="0">
                          <a:solidFill>
                            <a:srgbClr val="FF0000"/>
                          </a:solidFill>
                          <a:latin typeface="宋体" panose="02010600030101010101" pitchFamily="2" charset="-122"/>
                          <a:ea typeface="宋体" panose="02010600030101010101" pitchFamily="2" charset="-122"/>
                        </a:rPr>
                        <a:t>3693</a:t>
                      </a:r>
                      <a:endParaRPr kumimoji="1" lang="ja-JP" altLang="en-US" sz="2500" b="1" dirty="0">
                        <a:solidFill>
                          <a:srgbClr val="FF0000"/>
                        </a:solidFill>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2"/>
                  </a:ext>
                </a:extLst>
              </a:tr>
              <a:tr h="370840">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l"/>
                      <a:r>
                        <a:rPr kumimoji="1" lang="zh-CN" altLang="en-US" sz="2500" dirty="0">
                          <a:latin typeface="宋体" panose="02010600030101010101" pitchFamily="2" charset="-122"/>
                          <a:ea typeface="宋体" panose="02010600030101010101" pitchFamily="2" charset="-122"/>
                        </a:rPr>
                        <a:t>第</a:t>
                      </a:r>
                      <a:r>
                        <a:rPr kumimoji="1" lang="en-US" altLang="zh-CN" sz="2500" dirty="0">
                          <a:latin typeface="宋体" panose="02010600030101010101" pitchFamily="2" charset="-122"/>
                          <a:ea typeface="宋体" panose="02010600030101010101" pitchFamily="2" charset="-122"/>
                        </a:rPr>
                        <a:t>3</a:t>
                      </a:r>
                      <a:r>
                        <a:rPr kumimoji="1" lang="zh-CN" altLang="en-US" sz="2500" dirty="0">
                          <a:latin typeface="宋体" panose="02010600030101010101" pitchFamily="2" charset="-122"/>
                          <a:ea typeface="宋体" panose="02010600030101010101" pitchFamily="2" charset="-122"/>
                        </a:rPr>
                        <a:t>内科</a:t>
                      </a:r>
                      <a:endParaRPr kumimoji="1" lang="ja-JP" altLang="en-US" sz="2500" dirty="0">
                        <a:latin typeface="宋体" panose="02010600030101010101" pitchFamily="2" charset="-122"/>
                        <a:ea typeface="宋体" panose="02010600030101010101" pitchFamily="2" charset="-122"/>
                      </a:endParaRPr>
                    </a:p>
                  </a:txBody>
                  <a:tcPr anchor="ctr"/>
                </a:tc>
                <a:tc>
                  <a:txBody>
                    <a:bodyPr/>
                    <a:lstStyle/>
                    <a:p>
                      <a:pPr algn="l"/>
                      <a:r>
                        <a:rPr kumimoji="1" lang="zh-CN" altLang="en-US" sz="2500" dirty="0">
                          <a:latin typeface="宋体" panose="02010600030101010101" pitchFamily="2" charset="-122"/>
                          <a:ea typeface="宋体" panose="02010600030101010101" pitchFamily="2" charset="-122"/>
                        </a:rPr>
                        <a:t>血液</a:t>
                      </a:r>
                      <a:r>
                        <a:rPr kumimoji="1" lang="ja-JP" altLang="en-US" sz="2500" dirty="0">
                          <a:latin typeface="宋体" panose="02010600030101010101" pitchFamily="2" charset="-122"/>
                          <a:ea typeface="宋体" panose="02010600030101010101" pitchFamily="2" charset="-122"/>
                        </a:rPr>
                        <a:t>・</a:t>
                      </a:r>
                      <a:r>
                        <a:rPr kumimoji="1" lang="zh-CN" altLang="en-US" sz="2500" dirty="0">
                          <a:latin typeface="宋体" panose="02010600030101010101" pitchFamily="2" charset="-122"/>
                          <a:ea typeface="宋体" panose="02010600030101010101" pitchFamily="2" charset="-122"/>
                        </a:rPr>
                        <a:t>肿瘤</a:t>
                      </a:r>
                      <a:endParaRPr kumimoji="1" lang="en-US" altLang="ja-JP" sz="2500" dirty="0">
                        <a:latin typeface="宋体" panose="02010600030101010101" pitchFamily="2" charset="-122"/>
                        <a:ea typeface="宋体" panose="02010600030101010101" pitchFamily="2" charset="-122"/>
                      </a:endParaRPr>
                    </a:p>
                    <a:p>
                      <a:pPr algn="l"/>
                      <a:r>
                        <a:rPr kumimoji="1" lang="zh-CN" altLang="en-US" sz="2500" dirty="0">
                          <a:latin typeface="宋体" panose="02010600030101010101" pitchFamily="2" charset="-122"/>
                          <a:ea typeface="宋体" panose="02010600030101010101" pitchFamily="2" charset="-122"/>
                        </a:rPr>
                        <a:t>循环系统</a:t>
                      </a:r>
                      <a:endParaRPr kumimoji="1" lang="ja-JP" altLang="en-US" sz="25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2500" dirty="0">
                          <a:latin typeface="宋体" panose="02010600030101010101" pitchFamily="2" charset="-122"/>
                          <a:ea typeface="宋体" panose="02010600030101010101" pitchFamily="2" charset="-122"/>
                        </a:rPr>
                        <a:t>408</a:t>
                      </a:r>
                      <a:endParaRPr kumimoji="1" lang="ja-JP" altLang="en-US" sz="2500" dirty="0">
                        <a:latin typeface="宋体" panose="02010600030101010101" pitchFamily="2" charset="-122"/>
                        <a:ea typeface="宋体" panose="02010600030101010101" pitchFamily="2" charset="-122"/>
                      </a:endParaRPr>
                    </a:p>
                  </a:txBody>
                  <a:tcPr anchor="ctr"/>
                </a:tc>
                <a:tc>
                  <a:txBody>
                    <a:bodyPr/>
                    <a:lstStyle/>
                    <a:p>
                      <a:pPr algn="ctr"/>
                      <a:r>
                        <a:rPr kumimoji="1" lang="en-US" altLang="ja-JP" sz="2500" dirty="0">
                          <a:latin typeface="宋体" panose="02010600030101010101" pitchFamily="2" charset="-122"/>
                          <a:ea typeface="宋体" panose="02010600030101010101" pitchFamily="2" charset="-122"/>
                        </a:rPr>
                        <a:t>2956</a:t>
                      </a:r>
                      <a:endParaRPr kumimoji="1" lang="ja-JP" altLang="en-US" sz="2500" dirty="0">
                        <a:latin typeface="宋体" panose="02010600030101010101" pitchFamily="2" charset="-122"/>
                        <a:ea typeface="宋体" panose="02010600030101010101" pitchFamily="2" charset="-122"/>
                      </a:endParaRPr>
                    </a:p>
                  </a:txBody>
                  <a:tcPr anchor="ctr"/>
                </a:tc>
                <a:extLst>
                  <a:ext uri="{0D108BD9-81ED-4DB2-BD59-A6C34878D82A}">
                    <a16:rowId xmlns:a16="http://schemas.microsoft.com/office/drawing/2014/main" val="10003"/>
                  </a:ext>
                </a:extLst>
              </a:tr>
              <a:tr h="370840">
                <a:tc>
                  <a:txBody>
                    <a:bodyPr/>
                    <a:lstStyle/>
                    <a:p>
                      <a:r>
                        <a:rPr kumimoji="1" lang="zh-CN" altLang="en-US" sz="2500" dirty="0">
                          <a:latin typeface="宋体" panose="02010600030101010101" pitchFamily="2" charset="-122"/>
                          <a:ea typeface="宋体" panose="02010600030101010101" pitchFamily="2" charset="-122"/>
                        </a:rPr>
                        <a:t>外科系诊疗科</a:t>
                      </a:r>
                      <a:endParaRPr kumimoji="1" lang="ja-JP" altLang="en-US" sz="2500" dirty="0">
                        <a:latin typeface="宋体" panose="02010600030101010101" pitchFamily="2" charset="-122"/>
                        <a:ea typeface="宋体" panose="02010600030101010101" pitchFamily="2" charset="-122"/>
                      </a:endParaRPr>
                    </a:p>
                  </a:txBody>
                  <a:tcPr/>
                </a:tc>
                <a:tc>
                  <a:txBody>
                    <a:bodyPr/>
                    <a:lstStyle/>
                    <a:p>
                      <a:r>
                        <a:rPr kumimoji="1" lang="zh-CN" altLang="en-US" sz="2500" dirty="0">
                          <a:latin typeface="宋体" panose="02010600030101010101" pitchFamily="2" charset="-122"/>
                          <a:ea typeface="宋体" panose="02010600030101010101" pitchFamily="2" charset="-122"/>
                        </a:rPr>
                        <a:t>软部外科</a:t>
                      </a:r>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676</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4215</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4"/>
                  </a:ext>
                </a:extLst>
              </a:tr>
              <a:tr h="370840">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r>
                        <a:rPr kumimoji="1" lang="zh-CN" altLang="en-US" sz="2500" dirty="0">
                          <a:latin typeface="宋体" panose="02010600030101010101" pitchFamily="2" charset="-122"/>
                          <a:ea typeface="宋体" panose="02010600030101010101" pitchFamily="2" charset="-122"/>
                        </a:rPr>
                        <a:t>整形外科</a:t>
                      </a:r>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492</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3139</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5"/>
                  </a:ext>
                </a:extLst>
              </a:tr>
              <a:tr h="370840">
                <a:tc>
                  <a:txBody>
                    <a:bodyPr/>
                    <a:lstStyle/>
                    <a:p>
                      <a:r>
                        <a:rPr kumimoji="1" lang="zh-CN" altLang="en-US" sz="2500" dirty="0">
                          <a:latin typeface="宋体" panose="02010600030101010101" pitchFamily="2" charset="-122"/>
                          <a:ea typeface="宋体" panose="02010600030101010101" pitchFamily="2" charset="-122"/>
                        </a:rPr>
                        <a:t>眼科</a:t>
                      </a:r>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141</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676</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6"/>
                  </a:ext>
                </a:extLst>
              </a:tr>
              <a:tr h="370840">
                <a:tc>
                  <a:txBody>
                    <a:bodyPr/>
                    <a:lstStyle/>
                    <a:p>
                      <a:r>
                        <a:rPr kumimoji="1" lang="zh-CN" altLang="en-US" sz="2500" dirty="0">
                          <a:latin typeface="宋体" panose="02010600030101010101" pitchFamily="2" charset="-122"/>
                          <a:ea typeface="宋体" panose="02010600030101010101" pitchFamily="2" charset="-122"/>
                        </a:rPr>
                        <a:t>另类宠物</a:t>
                      </a:r>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26</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65</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7"/>
                  </a:ext>
                </a:extLst>
              </a:tr>
              <a:tr h="370840">
                <a:tc>
                  <a:txBody>
                    <a:bodyPr/>
                    <a:lstStyle/>
                    <a:p>
                      <a:r>
                        <a:rPr kumimoji="1" lang="zh-CN" altLang="en-US" sz="2500" dirty="0">
                          <a:latin typeface="宋体" panose="02010600030101010101" pitchFamily="2" charset="-122"/>
                          <a:ea typeface="宋体" panose="02010600030101010101" pitchFamily="2" charset="-122"/>
                        </a:rPr>
                        <a:t>行动诊疗科</a:t>
                      </a:r>
                      <a:endParaRPr kumimoji="1" lang="en-US" altLang="ja-JP"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49</a:t>
                      </a:r>
                      <a:endParaRPr kumimoji="1" lang="ja-JP" altLang="en-US" sz="2500" dirty="0">
                        <a:latin typeface="宋体" panose="02010600030101010101" pitchFamily="2" charset="-122"/>
                        <a:ea typeface="宋体" panose="02010600030101010101" pitchFamily="2" charset="-122"/>
                      </a:endParaRPr>
                    </a:p>
                  </a:txBody>
                  <a:tcPr/>
                </a:tc>
                <a:tc>
                  <a:txBody>
                    <a:bodyPr/>
                    <a:lstStyle/>
                    <a:p>
                      <a:pPr algn="ctr"/>
                      <a:r>
                        <a:rPr kumimoji="1" lang="en-US" altLang="ja-JP" sz="2500" dirty="0">
                          <a:latin typeface="宋体" panose="02010600030101010101" pitchFamily="2" charset="-122"/>
                          <a:ea typeface="宋体" panose="02010600030101010101" pitchFamily="2" charset="-122"/>
                        </a:rPr>
                        <a:t>112</a:t>
                      </a:r>
                      <a:endParaRPr kumimoji="1" lang="ja-JP" altLang="en-US" sz="2500" dirty="0">
                        <a:latin typeface="宋体" panose="02010600030101010101" pitchFamily="2" charset="-122"/>
                        <a:ea typeface="宋体" panose="02010600030101010101" pitchFamily="2" charset="-122"/>
                      </a:endParaRPr>
                    </a:p>
                  </a:txBody>
                  <a:tcPr/>
                </a:tc>
                <a:extLst>
                  <a:ext uri="{0D108BD9-81ED-4DB2-BD59-A6C34878D82A}">
                    <a16:rowId xmlns:a16="http://schemas.microsoft.com/office/drawing/2014/main" val="10008"/>
                  </a:ext>
                </a:extLst>
              </a:tr>
            </a:tbl>
          </a:graphicData>
        </a:graphic>
      </p:graphicFrame>
      <p:sp>
        <p:nvSpPr>
          <p:cNvPr id="14" name="テキスト ボックス 13"/>
          <p:cNvSpPr txBox="1"/>
          <p:nvPr/>
        </p:nvSpPr>
        <p:spPr>
          <a:xfrm>
            <a:off x="0" y="838200"/>
            <a:ext cx="3791423"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lang="zh-CN" altLang="en-US" sz="2800" b="1" dirty="0">
                <a:solidFill>
                  <a:schemeClr val="bg1"/>
                </a:solidFill>
                <a:latin typeface="宋体" panose="02010600030101010101" pitchFamily="2" charset="-122"/>
                <a:ea typeface="宋体" panose="02010600030101010101" pitchFamily="2" charset="-122"/>
              </a:rPr>
              <a:t>东京大学动物医疗中心</a:t>
            </a:r>
            <a:endParaRPr kumimoji="1" lang="ja-JP" altLang="en-US" sz="2800" b="1" dirty="0">
              <a:solidFill>
                <a:schemeClr val="bg1"/>
              </a:solidFill>
              <a:latin typeface="宋体" panose="02010600030101010101" pitchFamily="2" charset="-122"/>
              <a:ea typeface="宋体" panose="02010600030101010101" pitchFamily="2" charset="-122"/>
            </a:endParaRPr>
          </a:p>
        </p:txBody>
      </p:sp>
      <p:pic>
        <p:nvPicPr>
          <p:cNvPr id="17"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8067841" y="685800"/>
            <a:ext cx="1076159" cy="1066800"/>
          </a:xfrm>
          <a:prstGeom prst="ellipse">
            <a:avLst/>
          </a:prstGeom>
        </p:spPr>
      </p:pic>
    </p:spTree>
    <p:extLst>
      <p:ext uri="{BB962C8B-B14F-4D97-AF65-F5344CB8AC3E}">
        <p14:creationId xmlns:p14="http://schemas.microsoft.com/office/powerpoint/2010/main" val="59091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566554" y="1313765"/>
            <a:ext cx="3735416" cy="5040560"/>
          </a:xfrm>
          <a:prstGeom prst="rect">
            <a:avLst/>
          </a:prstGeom>
          <a:solidFill>
            <a:schemeClr val="accent5">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pic>
        <p:nvPicPr>
          <p:cNvPr id="51203" name="Picture 3"/>
          <p:cNvPicPr>
            <a:picLocks noChangeAspect="1" noChangeArrowheads="1"/>
          </p:cNvPicPr>
          <p:nvPr/>
        </p:nvPicPr>
        <p:blipFill>
          <a:blip r:embed="rId2" cstate="print"/>
          <a:srcRect/>
          <a:stretch>
            <a:fillRect/>
          </a:stretch>
        </p:blipFill>
        <p:spPr bwMode="auto">
          <a:xfrm>
            <a:off x="341529" y="1178750"/>
            <a:ext cx="3735415" cy="4965506"/>
          </a:xfrm>
          <a:prstGeom prst="rect">
            <a:avLst/>
          </a:prstGeom>
          <a:ln>
            <a:noFill/>
          </a:ln>
          <a:effectLst>
            <a:outerShdw blurRad="292100" dist="139700" dir="2700000" algn="tl" rotWithShape="0">
              <a:srgbClr val="333333">
                <a:alpha val="65000"/>
              </a:srgbClr>
            </a:outerShdw>
          </a:effectLst>
        </p:spPr>
      </p:pic>
      <p:grpSp>
        <p:nvGrpSpPr>
          <p:cNvPr id="12" name="组合 11"/>
          <p:cNvGrpSpPr/>
          <p:nvPr/>
        </p:nvGrpSpPr>
        <p:grpSpPr>
          <a:xfrm>
            <a:off x="4572000" y="1538790"/>
            <a:ext cx="4050450" cy="585065"/>
            <a:chOff x="4572000" y="1538790"/>
            <a:chExt cx="4050450" cy="585065"/>
          </a:xfrm>
        </p:grpSpPr>
        <p:sp>
          <p:nvSpPr>
            <p:cNvPr id="7" name="矩形 6"/>
            <p:cNvSpPr/>
            <p:nvPr/>
          </p:nvSpPr>
          <p:spPr bwMode="auto">
            <a:xfrm>
              <a:off x="4572000" y="1538790"/>
              <a:ext cx="585065" cy="585065"/>
            </a:xfrm>
            <a:prstGeom prst="rect">
              <a:avLst/>
            </a:prstGeom>
            <a:solidFill>
              <a:schemeClr val="accent5">
                <a:lumMod val="50000"/>
                <a:alpha val="5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cxnSp>
          <p:nvCxnSpPr>
            <p:cNvPr id="9" name="直接连接符 8"/>
            <p:cNvCxnSpPr/>
            <p:nvPr/>
          </p:nvCxnSpPr>
          <p:spPr bwMode="auto">
            <a:xfrm flipV="1">
              <a:off x="4752020" y="1988840"/>
              <a:ext cx="3870430" cy="22503"/>
            </a:xfrm>
            <a:prstGeom prst="line">
              <a:avLst/>
            </a:prstGeom>
            <a:solidFill>
              <a:srgbClr val="0000FF"/>
            </a:solidFill>
            <a:ln w="635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组合 12"/>
          <p:cNvGrpSpPr/>
          <p:nvPr/>
        </p:nvGrpSpPr>
        <p:grpSpPr>
          <a:xfrm>
            <a:off x="4572000" y="2843935"/>
            <a:ext cx="4050450" cy="585065"/>
            <a:chOff x="4572000" y="1538790"/>
            <a:chExt cx="4050450" cy="585065"/>
          </a:xfrm>
        </p:grpSpPr>
        <p:sp>
          <p:nvSpPr>
            <p:cNvPr id="14" name="矩形 13"/>
            <p:cNvSpPr/>
            <p:nvPr/>
          </p:nvSpPr>
          <p:spPr bwMode="auto">
            <a:xfrm>
              <a:off x="4572000" y="1538790"/>
              <a:ext cx="585065" cy="585065"/>
            </a:xfrm>
            <a:prstGeom prst="rect">
              <a:avLst/>
            </a:prstGeom>
            <a:solidFill>
              <a:schemeClr val="accent5">
                <a:lumMod val="50000"/>
                <a:alpha val="5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cxnSp>
          <p:nvCxnSpPr>
            <p:cNvPr id="15" name="直接连接符 14"/>
            <p:cNvCxnSpPr/>
            <p:nvPr/>
          </p:nvCxnSpPr>
          <p:spPr bwMode="auto">
            <a:xfrm flipV="1">
              <a:off x="4752020" y="1988840"/>
              <a:ext cx="3870430" cy="22503"/>
            </a:xfrm>
            <a:prstGeom prst="line">
              <a:avLst/>
            </a:prstGeom>
            <a:solidFill>
              <a:srgbClr val="0000FF"/>
            </a:solidFill>
            <a:ln w="635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组合 15"/>
          <p:cNvGrpSpPr/>
          <p:nvPr/>
        </p:nvGrpSpPr>
        <p:grpSpPr>
          <a:xfrm>
            <a:off x="4572000" y="4059070"/>
            <a:ext cx="4050450" cy="585065"/>
            <a:chOff x="4572000" y="1538790"/>
            <a:chExt cx="4050450" cy="585065"/>
          </a:xfrm>
        </p:grpSpPr>
        <p:sp>
          <p:nvSpPr>
            <p:cNvPr id="17" name="矩形 16"/>
            <p:cNvSpPr/>
            <p:nvPr/>
          </p:nvSpPr>
          <p:spPr bwMode="auto">
            <a:xfrm>
              <a:off x="4572000" y="1538790"/>
              <a:ext cx="585065" cy="585065"/>
            </a:xfrm>
            <a:prstGeom prst="rect">
              <a:avLst/>
            </a:prstGeom>
            <a:solidFill>
              <a:schemeClr val="accent5">
                <a:lumMod val="50000"/>
                <a:alpha val="5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cxnSp>
          <p:nvCxnSpPr>
            <p:cNvPr id="18" name="直接连接符 17"/>
            <p:cNvCxnSpPr/>
            <p:nvPr/>
          </p:nvCxnSpPr>
          <p:spPr bwMode="auto">
            <a:xfrm flipV="1">
              <a:off x="4752020" y="1988840"/>
              <a:ext cx="3870430" cy="22503"/>
            </a:xfrm>
            <a:prstGeom prst="line">
              <a:avLst/>
            </a:prstGeom>
            <a:solidFill>
              <a:srgbClr val="0000FF"/>
            </a:solidFill>
            <a:ln w="635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组合 18"/>
          <p:cNvGrpSpPr/>
          <p:nvPr/>
        </p:nvGrpSpPr>
        <p:grpSpPr>
          <a:xfrm>
            <a:off x="4572000" y="5454225"/>
            <a:ext cx="4050450" cy="585065"/>
            <a:chOff x="4572000" y="1538790"/>
            <a:chExt cx="4050450" cy="585065"/>
          </a:xfrm>
        </p:grpSpPr>
        <p:sp>
          <p:nvSpPr>
            <p:cNvPr id="20" name="矩形 19"/>
            <p:cNvSpPr/>
            <p:nvPr/>
          </p:nvSpPr>
          <p:spPr bwMode="auto">
            <a:xfrm>
              <a:off x="4572000" y="1538790"/>
              <a:ext cx="585065" cy="585065"/>
            </a:xfrm>
            <a:prstGeom prst="rect">
              <a:avLst/>
            </a:prstGeom>
            <a:solidFill>
              <a:schemeClr val="accent5">
                <a:lumMod val="50000"/>
                <a:alpha val="5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cxnSp>
          <p:nvCxnSpPr>
            <p:cNvPr id="21" name="直接连接符 20"/>
            <p:cNvCxnSpPr/>
            <p:nvPr/>
          </p:nvCxnSpPr>
          <p:spPr bwMode="auto">
            <a:xfrm flipV="1">
              <a:off x="4752020" y="1988840"/>
              <a:ext cx="3870430" cy="22503"/>
            </a:xfrm>
            <a:prstGeom prst="line">
              <a:avLst/>
            </a:prstGeom>
            <a:solidFill>
              <a:srgbClr val="0000FF"/>
            </a:solidFill>
            <a:ln w="63500"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p:cNvSpPr txBox="1"/>
          <p:nvPr/>
        </p:nvSpPr>
        <p:spPr>
          <a:xfrm>
            <a:off x="4977045" y="1448780"/>
            <a:ext cx="2880320" cy="523220"/>
          </a:xfrm>
          <a:prstGeom prst="rect">
            <a:avLst/>
          </a:prstGeom>
          <a:noFill/>
        </p:spPr>
        <p:txBody>
          <a:bodyPr wrap="square" rtlCol="0">
            <a:spAutoFit/>
          </a:bodyPr>
          <a:lstStyle/>
          <a:p>
            <a:r>
              <a:rPr lang="en-US" altLang="zh-CN" sz="2800" dirty="0"/>
              <a:t>CRP</a:t>
            </a:r>
            <a:r>
              <a:rPr lang="zh-CN" altLang="en-US" sz="2800" dirty="0"/>
              <a:t>是什么？</a:t>
            </a:r>
          </a:p>
        </p:txBody>
      </p:sp>
      <p:sp>
        <p:nvSpPr>
          <p:cNvPr id="23" name="TextBox 22"/>
          <p:cNvSpPr txBox="1"/>
          <p:nvPr/>
        </p:nvSpPr>
        <p:spPr>
          <a:xfrm>
            <a:off x="4977044" y="2736000"/>
            <a:ext cx="3465385" cy="523220"/>
          </a:xfrm>
          <a:prstGeom prst="rect">
            <a:avLst/>
          </a:prstGeom>
          <a:noFill/>
        </p:spPr>
        <p:txBody>
          <a:bodyPr wrap="square" rtlCol="0">
            <a:spAutoFit/>
          </a:bodyPr>
          <a:lstStyle/>
          <a:p>
            <a:r>
              <a:rPr lang="zh-CN" altLang="en-US" sz="2800" dirty="0"/>
              <a:t>文献报道中的</a:t>
            </a:r>
            <a:r>
              <a:rPr lang="en-US" altLang="zh-CN" sz="2800" dirty="0"/>
              <a:t>CRP</a:t>
            </a:r>
            <a:endParaRPr lang="zh-CN" altLang="en-US" sz="2800" dirty="0"/>
          </a:p>
        </p:txBody>
      </p:sp>
      <p:sp>
        <p:nvSpPr>
          <p:cNvPr id="24" name="TextBox 23"/>
          <p:cNvSpPr txBox="1"/>
          <p:nvPr/>
        </p:nvSpPr>
        <p:spPr>
          <a:xfrm>
            <a:off x="4977045" y="5409220"/>
            <a:ext cx="3258410" cy="523220"/>
          </a:xfrm>
          <a:prstGeom prst="rect">
            <a:avLst/>
          </a:prstGeom>
          <a:noFill/>
        </p:spPr>
        <p:txBody>
          <a:bodyPr wrap="square" rtlCol="0">
            <a:spAutoFit/>
          </a:bodyPr>
          <a:lstStyle/>
          <a:p>
            <a:r>
              <a:rPr lang="en-US" altLang="zh-CN" sz="2800" dirty="0"/>
              <a:t>CRP</a:t>
            </a:r>
            <a:r>
              <a:rPr lang="zh-CN" altLang="en-US" sz="2800" dirty="0"/>
              <a:t>的临床应用</a:t>
            </a:r>
          </a:p>
        </p:txBody>
      </p:sp>
      <p:sp>
        <p:nvSpPr>
          <p:cNvPr id="25" name="TextBox 24"/>
          <p:cNvSpPr txBox="1"/>
          <p:nvPr/>
        </p:nvSpPr>
        <p:spPr>
          <a:xfrm>
            <a:off x="4977045" y="3969060"/>
            <a:ext cx="2880320" cy="523220"/>
          </a:xfrm>
          <a:prstGeom prst="rect">
            <a:avLst/>
          </a:prstGeom>
          <a:noFill/>
        </p:spPr>
        <p:txBody>
          <a:bodyPr wrap="square" rtlCol="0">
            <a:spAutoFit/>
          </a:bodyPr>
          <a:lstStyle/>
          <a:p>
            <a:r>
              <a:rPr lang="en-US" altLang="zh-CN" sz="2800" dirty="0"/>
              <a:t>CRP</a:t>
            </a:r>
            <a:r>
              <a:rPr lang="zh-CN" altLang="en-US" sz="2800" dirty="0"/>
              <a:t>的检测方法</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4232" y="3075057"/>
            <a:ext cx="4815535" cy="707886"/>
          </a:xfrm>
          <a:prstGeom prst="rect">
            <a:avLst/>
          </a:prstGeom>
          <a:noFill/>
        </p:spPr>
        <p:txBody>
          <a:bodyPr wrap="square" rtlCol="0">
            <a:spAutoFit/>
          </a:bodyPr>
          <a:lstStyle/>
          <a:p>
            <a:pPr algn="ctr"/>
            <a:r>
              <a:rPr lang="en-US" altLang="zh-CN" sz="4000" b="1" dirty="0">
                <a:solidFill>
                  <a:schemeClr val="accent5">
                    <a:lumMod val="75000"/>
                  </a:schemeClr>
                </a:solidFill>
              </a:rPr>
              <a:t>CRP</a:t>
            </a:r>
            <a:r>
              <a:rPr lang="zh-CN" altLang="en-US" sz="4000" b="1" dirty="0">
                <a:solidFill>
                  <a:schemeClr val="accent5">
                    <a:lumMod val="75000"/>
                  </a:schemeClr>
                </a:solidFill>
              </a:rPr>
              <a:t>是什么</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p:cNvSpPr txBox="1"/>
          <p:nvPr/>
        </p:nvSpPr>
        <p:spPr>
          <a:xfrm>
            <a:off x="0" y="838200"/>
            <a:ext cx="3974165"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急性时向反应蛋白和</a:t>
            </a:r>
            <a:r>
              <a:rPr kumimoji="1" lang="en-US" altLang="zh-CN" sz="2800" b="1" dirty="0">
                <a:solidFill>
                  <a:schemeClr val="bg1"/>
                </a:solidFill>
                <a:latin typeface="宋体" panose="02010600030101010101" pitchFamily="2" charset="-122"/>
                <a:ea typeface="宋体" panose="02010600030101010101" pitchFamily="2" charset="-122"/>
              </a:rPr>
              <a:t>CRP</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3" name="TextBox 2"/>
          <p:cNvSpPr txBox="1"/>
          <p:nvPr/>
        </p:nvSpPr>
        <p:spPr>
          <a:xfrm>
            <a:off x="521550" y="1583795"/>
            <a:ext cx="7605845" cy="984885"/>
          </a:xfrm>
          <a:prstGeom prst="rect">
            <a:avLst/>
          </a:prstGeom>
          <a:noFill/>
        </p:spPr>
        <p:txBody>
          <a:bodyPr wrap="square" rtlCol="0">
            <a:spAutoFit/>
          </a:bodyPr>
          <a:lstStyle/>
          <a:p>
            <a:r>
              <a:rPr lang="zh-CN" altLang="en-US" sz="2000" dirty="0">
                <a:sym typeface="Wingdings"/>
              </a:rPr>
              <a:t></a:t>
            </a:r>
            <a:r>
              <a:rPr lang="zh-CN" altLang="en-US" sz="2000" dirty="0"/>
              <a:t>定义：</a:t>
            </a:r>
            <a:endParaRPr lang="en-US" altLang="zh-CN" sz="2000" dirty="0"/>
          </a:p>
          <a:p>
            <a:r>
              <a:rPr lang="zh-CN" altLang="en-US" dirty="0">
                <a:sym typeface="Wingdings"/>
              </a:rPr>
              <a:t></a:t>
            </a:r>
            <a:r>
              <a:rPr lang="zh-CN" altLang="en-US" dirty="0">
                <a:latin typeface="宋体" panose="02010600030101010101" pitchFamily="2" charset="-122"/>
                <a:ea typeface="宋体" panose="02010600030101010101" pitchFamily="2" charset="-122"/>
              </a:rPr>
              <a:t>当机体受到感染、组织损伤等时，对其发生反应并在短时间内血液浓度发生变化的蛋白质被称为急性时相反应蛋白</a:t>
            </a:r>
            <a:r>
              <a:rPr lang="en-US" altLang="ja-JP" dirty="0">
                <a:latin typeface="宋体" panose="02010600030101010101" pitchFamily="2" charset="-122"/>
                <a:ea typeface="宋体" panose="02010600030101010101" pitchFamily="2" charset="-122"/>
              </a:rPr>
              <a:t>(acute phase protein; APP)</a:t>
            </a:r>
            <a:endParaRPr lang="en-US" altLang="zh-CN" b="1" dirty="0"/>
          </a:p>
        </p:txBody>
      </p:sp>
      <p:pic>
        <p:nvPicPr>
          <p:cNvPr id="4" name="図 9" descr="F1.large.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21550" y="2663915"/>
            <a:ext cx="5419945" cy="3742185"/>
          </a:xfrm>
          <a:prstGeom prst="rect">
            <a:avLst/>
          </a:prstGeom>
        </p:spPr>
      </p:pic>
      <p:sp>
        <p:nvSpPr>
          <p:cNvPr id="5" name="フリーフォーム 25"/>
          <p:cNvSpPr>
            <a:spLocks noChangeAspect="1"/>
          </p:cNvSpPr>
          <p:nvPr/>
        </p:nvSpPr>
        <p:spPr>
          <a:xfrm>
            <a:off x="1466655" y="2843935"/>
            <a:ext cx="3962500" cy="2381354"/>
          </a:xfrm>
          <a:custGeom>
            <a:avLst/>
            <a:gdLst>
              <a:gd name="connsiteX0" fmla="*/ 0 w 5283333"/>
              <a:gd name="connsiteY0" fmla="*/ 3163157 h 3175139"/>
              <a:gd name="connsiteX1" fmla="*/ 742781 w 5283333"/>
              <a:gd name="connsiteY1" fmla="*/ 3175139 h 3175139"/>
              <a:gd name="connsiteX2" fmla="*/ 1509523 w 5283333"/>
              <a:gd name="connsiteY2" fmla="*/ 2348405 h 3175139"/>
              <a:gd name="connsiteX3" fmla="*/ 2264285 w 5283333"/>
              <a:gd name="connsiteY3" fmla="*/ 1893102 h 3175139"/>
              <a:gd name="connsiteX4" fmla="*/ 3019047 w 5283333"/>
              <a:gd name="connsiteY4" fmla="*/ 1341946 h 3175139"/>
              <a:gd name="connsiteX5" fmla="*/ 3761829 w 5283333"/>
              <a:gd name="connsiteY5" fmla="*/ 0 h 3175139"/>
              <a:gd name="connsiteX6" fmla="*/ 4528571 w 5283333"/>
              <a:gd name="connsiteY6" fmla="*/ 790789 h 3175139"/>
              <a:gd name="connsiteX7" fmla="*/ 5283333 w 5283333"/>
              <a:gd name="connsiteY7" fmla="*/ 2719836 h 317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3333" h="3175139">
                <a:moveTo>
                  <a:pt x="0" y="3163157"/>
                </a:moveTo>
                <a:lnTo>
                  <a:pt x="742781" y="3175139"/>
                </a:lnTo>
                <a:lnTo>
                  <a:pt x="1509523" y="2348405"/>
                </a:lnTo>
                <a:lnTo>
                  <a:pt x="2264285" y="1893102"/>
                </a:lnTo>
                <a:lnTo>
                  <a:pt x="3019047" y="1341946"/>
                </a:lnTo>
                <a:lnTo>
                  <a:pt x="3761829" y="0"/>
                </a:lnTo>
                <a:lnTo>
                  <a:pt x="4528571" y="790789"/>
                </a:lnTo>
                <a:lnTo>
                  <a:pt x="5283333" y="2719836"/>
                </a:ln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TextBox 5"/>
          <p:cNvSpPr txBox="1"/>
          <p:nvPr/>
        </p:nvSpPr>
        <p:spPr>
          <a:xfrm>
            <a:off x="6192180" y="3654025"/>
            <a:ext cx="2475275" cy="646331"/>
          </a:xfrm>
          <a:prstGeom prst="rect">
            <a:avLst/>
          </a:prstGeom>
          <a:noFill/>
        </p:spPr>
        <p:txBody>
          <a:bodyPr wrap="square" rtlCol="0">
            <a:spAutoFit/>
          </a:bodyPr>
          <a:lstStyle/>
          <a:p>
            <a:r>
              <a:rPr lang="zh-CN" altLang="en-US" dirty="0"/>
              <a:t>正</a:t>
            </a:r>
            <a:r>
              <a:rPr lang="en-US" altLang="zh-CN" dirty="0"/>
              <a:t>APP</a:t>
            </a:r>
            <a:r>
              <a:rPr lang="zh-CN" altLang="en-US" dirty="0"/>
              <a:t>：</a:t>
            </a:r>
            <a:endParaRPr lang="en-US" altLang="zh-CN" dirty="0"/>
          </a:p>
          <a:p>
            <a:r>
              <a:rPr lang="zh-CN" altLang="en-US" dirty="0"/>
              <a:t>随着感染数值上升</a:t>
            </a:r>
          </a:p>
        </p:txBody>
      </p:sp>
      <p:sp>
        <p:nvSpPr>
          <p:cNvPr id="7" name="TextBox 6"/>
          <p:cNvSpPr txBox="1"/>
          <p:nvPr/>
        </p:nvSpPr>
        <p:spPr>
          <a:xfrm>
            <a:off x="6237185" y="5049180"/>
            <a:ext cx="2475275" cy="646331"/>
          </a:xfrm>
          <a:prstGeom prst="rect">
            <a:avLst/>
          </a:prstGeom>
          <a:noFill/>
        </p:spPr>
        <p:txBody>
          <a:bodyPr wrap="square" rtlCol="0">
            <a:spAutoFit/>
          </a:bodyPr>
          <a:lstStyle/>
          <a:p>
            <a:r>
              <a:rPr lang="zh-CN" altLang="en-US" dirty="0"/>
              <a:t>负</a:t>
            </a:r>
            <a:r>
              <a:rPr lang="en-US" altLang="zh-CN" dirty="0"/>
              <a:t>APP</a:t>
            </a:r>
            <a:r>
              <a:rPr lang="zh-CN" altLang="en-US" dirty="0"/>
              <a:t>：</a:t>
            </a:r>
            <a:endParaRPr lang="en-US" altLang="zh-CN" dirty="0"/>
          </a:p>
          <a:p>
            <a:r>
              <a:rPr lang="zh-CN" altLang="en-US" dirty="0"/>
              <a:t>随着感染数值下降</a:t>
            </a:r>
          </a:p>
        </p:txBody>
      </p:sp>
      <p:sp>
        <p:nvSpPr>
          <p:cNvPr id="8" name="线形标注 2 7"/>
          <p:cNvSpPr/>
          <p:nvPr/>
        </p:nvSpPr>
        <p:spPr bwMode="auto">
          <a:xfrm>
            <a:off x="6192180" y="5004175"/>
            <a:ext cx="2340260" cy="810090"/>
          </a:xfrm>
          <a:prstGeom prst="borderCallout2">
            <a:avLst>
              <a:gd name="adj1" fmla="val 22119"/>
              <a:gd name="adj2" fmla="val -1335"/>
              <a:gd name="adj3" fmla="val 18750"/>
              <a:gd name="adj4" fmla="val -16667"/>
              <a:gd name="adj5" fmla="val 59600"/>
              <a:gd name="adj6" fmla="val -56581"/>
            </a:avLst>
          </a:prstGeom>
          <a:noFill/>
          <a:ln w="19050" cap="flat" cmpd="dbl"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9" name="线形标注 2 8"/>
          <p:cNvSpPr/>
          <p:nvPr/>
        </p:nvSpPr>
        <p:spPr bwMode="auto">
          <a:xfrm>
            <a:off x="6192180" y="3654025"/>
            <a:ext cx="2340260" cy="810090"/>
          </a:xfrm>
          <a:prstGeom prst="borderCallout2">
            <a:avLst>
              <a:gd name="adj1" fmla="val 22119"/>
              <a:gd name="adj2" fmla="val -1335"/>
              <a:gd name="adj3" fmla="val 28858"/>
              <a:gd name="adj4" fmla="val -9086"/>
              <a:gd name="adj5" fmla="val 147206"/>
              <a:gd name="adj6" fmla="val -24506"/>
            </a:avLst>
          </a:prstGeom>
          <a:noFill/>
          <a:ln w="19050" cap="flat" cmpd="dbl"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3"/>
          <p:cNvSpPr txBox="1"/>
          <p:nvPr/>
        </p:nvSpPr>
        <p:spPr>
          <a:xfrm>
            <a:off x="0" y="838200"/>
            <a:ext cx="3974165" cy="523220"/>
          </a:xfrm>
          <a:prstGeom prst="rect">
            <a:avLst/>
          </a:prstGeom>
          <a:solidFill>
            <a:schemeClr val="accent5">
              <a:lumMod val="75000"/>
            </a:schemeClr>
          </a:solidFill>
          <a:scene3d>
            <a:camera prst="orthographicFront"/>
            <a:lightRig rig="threePt" dir="t"/>
          </a:scene3d>
          <a:sp3d>
            <a:bevelT/>
          </a:sp3d>
        </p:spPr>
        <p:txBody>
          <a:bodyPr wrap="none" rtlCol="0">
            <a:spAutoFit/>
          </a:bodyPr>
          <a:lstStyle/>
          <a:p>
            <a:r>
              <a:rPr kumimoji="1" lang="zh-CN" altLang="en-US" sz="2800" b="1" dirty="0">
                <a:solidFill>
                  <a:schemeClr val="bg1"/>
                </a:solidFill>
                <a:latin typeface="宋体" panose="02010600030101010101" pitchFamily="2" charset="-122"/>
                <a:ea typeface="宋体" panose="02010600030101010101" pitchFamily="2" charset="-122"/>
              </a:rPr>
              <a:t>急性时向反应蛋白和</a:t>
            </a:r>
            <a:r>
              <a:rPr kumimoji="1" lang="en-US" altLang="zh-CN" sz="2800" b="1" dirty="0">
                <a:solidFill>
                  <a:schemeClr val="bg1"/>
                </a:solidFill>
                <a:latin typeface="宋体" panose="02010600030101010101" pitchFamily="2" charset="-122"/>
                <a:ea typeface="宋体" panose="02010600030101010101" pitchFamily="2" charset="-122"/>
              </a:rPr>
              <a:t>CRP</a:t>
            </a:r>
            <a:endParaRPr kumimoji="1" lang="ja-JP" altLang="en-US" sz="2800" b="1" dirty="0">
              <a:solidFill>
                <a:schemeClr val="bg1"/>
              </a:solidFill>
              <a:latin typeface="宋体" panose="02010600030101010101" pitchFamily="2" charset="-122"/>
              <a:ea typeface="宋体" panose="02010600030101010101" pitchFamily="2" charset="-122"/>
            </a:endParaRPr>
          </a:p>
        </p:txBody>
      </p:sp>
      <p:sp>
        <p:nvSpPr>
          <p:cNvPr id="4" name="TextBox 3"/>
          <p:cNvSpPr txBox="1"/>
          <p:nvPr/>
        </p:nvSpPr>
        <p:spPr>
          <a:xfrm>
            <a:off x="611560" y="1493785"/>
            <a:ext cx="6930770" cy="1754326"/>
          </a:xfrm>
          <a:prstGeom prst="rect">
            <a:avLst/>
          </a:prstGeom>
          <a:noFill/>
        </p:spPr>
        <p:txBody>
          <a:bodyPr wrap="square" rtlCol="0">
            <a:spAutoFit/>
          </a:bodyPr>
          <a:lstStyle/>
          <a:p>
            <a:r>
              <a:rPr lang="zh-CN" altLang="en-US" b="1" dirty="0">
                <a:solidFill>
                  <a:schemeClr val="accent5">
                    <a:lumMod val="50000"/>
                  </a:schemeClr>
                </a:solidFill>
              </a:rPr>
              <a:t>历史</a:t>
            </a:r>
            <a:r>
              <a:rPr lang="zh-CN" altLang="en-US" dirty="0"/>
              <a:t>       最早发现是作为结合人的肺炎患者血清中的肺炎链球菌的      </a:t>
            </a:r>
            <a:r>
              <a:rPr lang="en-US" altLang="zh-CN" dirty="0"/>
              <a:t>C</a:t>
            </a:r>
            <a:r>
              <a:rPr lang="zh-CN" altLang="en-US" dirty="0"/>
              <a:t>多糖进行沉淀反应的蛋白质</a:t>
            </a:r>
            <a:endParaRPr lang="en-US" altLang="zh-CN" dirty="0"/>
          </a:p>
          <a:p>
            <a:r>
              <a:rPr lang="zh-CN" altLang="en-US" b="1" dirty="0">
                <a:solidFill>
                  <a:schemeClr val="accent5">
                    <a:lumMod val="50000"/>
                  </a:schemeClr>
                </a:solidFill>
              </a:rPr>
              <a:t>分子量</a:t>
            </a:r>
            <a:r>
              <a:rPr lang="zh-CN" altLang="en-US" dirty="0"/>
              <a:t>    犬</a:t>
            </a:r>
            <a:r>
              <a:rPr lang="en-US" altLang="zh-CN" dirty="0"/>
              <a:t>CRP</a:t>
            </a:r>
            <a:r>
              <a:rPr lang="zh-CN" altLang="en-US" dirty="0"/>
              <a:t>分子量约</a:t>
            </a:r>
            <a:r>
              <a:rPr lang="en-US" altLang="zh-CN" dirty="0"/>
              <a:t>10</a:t>
            </a:r>
            <a:r>
              <a:rPr lang="zh-CN" altLang="en-US" dirty="0"/>
              <a:t>万，由</a:t>
            </a:r>
            <a:r>
              <a:rPr lang="en-US" altLang="zh-CN" dirty="0"/>
              <a:t>5</a:t>
            </a:r>
            <a:r>
              <a:rPr lang="zh-CN" altLang="en-US" dirty="0"/>
              <a:t>个低聚体组成</a:t>
            </a:r>
            <a:endParaRPr lang="en-US" altLang="zh-CN" dirty="0"/>
          </a:p>
          <a:p>
            <a:r>
              <a:rPr lang="zh-CN" altLang="en-US" b="1" dirty="0">
                <a:solidFill>
                  <a:schemeClr val="accent5">
                    <a:lumMod val="50000"/>
                  </a:schemeClr>
                </a:solidFill>
              </a:rPr>
              <a:t>抗原性</a:t>
            </a:r>
            <a:r>
              <a:rPr lang="zh-CN" altLang="en-US" dirty="0"/>
              <a:t>    与人的抗原性不同，与人几乎没有交叉反应</a:t>
            </a:r>
            <a:endParaRPr lang="en-US" altLang="zh-CN" dirty="0"/>
          </a:p>
          <a:p>
            <a:r>
              <a:rPr lang="en-US" altLang="zh-CN" dirty="0"/>
              <a:t>              </a:t>
            </a:r>
            <a:r>
              <a:rPr lang="zh-CN" altLang="en-US" dirty="0"/>
              <a:t>因此：需研究</a:t>
            </a:r>
            <a:r>
              <a:rPr lang="zh-CN" altLang="en-US" b="1" dirty="0">
                <a:solidFill>
                  <a:srgbClr val="FF0000"/>
                </a:solidFill>
              </a:rPr>
              <a:t>犬专用</a:t>
            </a:r>
            <a:r>
              <a:rPr lang="en-US" altLang="zh-CN" b="1" dirty="0">
                <a:solidFill>
                  <a:srgbClr val="FF0000"/>
                </a:solidFill>
              </a:rPr>
              <a:t>CRP</a:t>
            </a:r>
            <a:r>
              <a:rPr lang="zh-CN" altLang="en-US" dirty="0"/>
              <a:t>用于炎症监测</a:t>
            </a:r>
            <a:endParaRPr lang="en-US" altLang="zh-CN" dirty="0"/>
          </a:p>
          <a:p>
            <a:r>
              <a:rPr lang="zh-CN" altLang="en-US" b="1" dirty="0">
                <a:solidFill>
                  <a:schemeClr val="accent5">
                    <a:lumMod val="50000"/>
                  </a:schemeClr>
                </a:solidFill>
              </a:rPr>
              <a:t>产生机制</a:t>
            </a:r>
          </a:p>
        </p:txBody>
      </p:sp>
      <p:pic>
        <p:nvPicPr>
          <p:cNvPr id="52226" name="Picture 2"/>
          <p:cNvPicPr>
            <a:picLocks noChangeAspect="1" noChangeArrowheads="1"/>
          </p:cNvPicPr>
          <p:nvPr/>
        </p:nvPicPr>
        <p:blipFill>
          <a:blip r:embed="rId2" cstate="print"/>
          <a:srcRect/>
          <a:stretch>
            <a:fillRect/>
          </a:stretch>
        </p:blipFill>
        <p:spPr bwMode="auto">
          <a:xfrm>
            <a:off x="656565" y="3383995"/>
            <a:ext cx="4275475" cy="286192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057165" y="3023955"/>
            <a:ext cx="900100" cy="369332"/>
          </a:xfrm>
          <a:prstGeom prst="rect">
            <a:avLst/>
          </a:prstGeom>
          <a:noFill/>
        </p:spPr>
        <p:txBody>
          <a:bodyPr wrap="square" rtlCol="0">
            <a:spAutoFit/>
          </a:bodyPr>
          <a:lstStyle/>
          <a:p>
            <a:pPr algn="ctr"/>
            <a:r>
              <a:rPr lang="en-US" altLang="zh-CN" dirty="0"/>
              <a:t>CRP</a:t>
            </a:r>
            <a:endParaRPr lang="zh-CN" altLang="en-US" dirty="0"/>
          </a:p>
        </p:txBody>
      </p:sp>
      <p:sp>
        <p:nvSpPr>
          <p:cNvPr id="7" name="TextBox 6"/>
          <p:cNvSpPr txBox="1"/>
          <p:nvPr/>
        </p:nvSpPr>
        <p:spPr>
          <a:xfrm>
            <a:off x="6507215" y="2528900"/>
            <a:ext cx="900100" cy="369332"/>
          </a:xfrm>
          <a:prstGeom prst="rect">
            <a:avLst/>
          </a:prstGeom>
          <a:noFill/>
        </p:spPr>
        <p:txBody>
          <a:bodyPr wrap="square" rtlCol="0">
            <a:spAutoFit/>
          </a:bodyPr>
          <a:lstStyle/>
          <a:p>
            <a:pPr algn="ctr"/>
            <a:r>
              <a:rPr lang="en-US" altLang="zh-CN" dirty="0"/>
              <a:t>C</a:t>
            </a:r>
            <a:r>
              <a:rPr lang="zh-CN" altLang="en-US" dirty="0"/>
              <a:t>多糖</a:t>
            </a:r>
          </a:p>
        </p:txBody>
      </p:sp>
      <p:sp>
        <p:nvSpPr>
          <p:cNvPr id="8" name="椭圆 7"/>
          <p:cNvSpPr/>
          <p:nvPr/>
        </p:nvSpPr>
        <p:spPr bwMode="auto">
          <a:xfrm rot="2914121">
            <a:off x="6332160" y="2233820"/>
            <a:ext cx="753487" cy="1553747"/>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0" name="右箭头 9"/>
          <p:cNvSpPr/>
          <p:nvPr/>
        </p:nvSpPr>
        <p:spPr bwMode="auto">
          <a:xfrm rot="2310016">
            <a:off x="6969269" y="3111347"/>
            <a:ext cx="392618" cy="320268"/>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1" name="椭圆 10"/>
          <p:cNvSpPr/>
          <p:nvPr/>
        </p:nvSpPr>
        <p:spPr bwMode="auto">
          <a:xfrm>
            <a:off x="7362311" y="3293985"/>
            <a:ext cx="720080" cy="675075"/>
          </a:xfrm>
          <a:prstGeom prst="ellipse">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2" name="TextBox 11"/>
          <p:cNvSpPr txBox="1"/>
          <p:nvPr/>
        </p:nvSpPr>
        <p:spPr>
          <a:xfrm>
            <a:off x="7362310" y="3429000"/>
            <a:ext cx="765085" cy="369332"/>
          </a:xfrm>
          <a:prstGeom prst="rect">
            <a:avLst/>
          </a:prstGeom>
          <a:noFill/>
        </p:spPr>
        <p:txBody>
          <a:bodyPr wrap="square" rtlCol="0">
            <a:spAutoFit/>
          </a:bodyPr>
          <a:lstStyle/>
          <a:p>
            <a:r>
              <a:rPr lang="zh-CN" altLang="en-US" dirty="0">
                <a:solidFill>
                  <a:schemeClr val="bg1"/>
                </a:solidFill>
              </a:rPr>
              <a:t>细胞</a:t>
            </a:r>
          </a:p>
        </p:txBody>
      </p:sp>
      <p:sp>
        <p:nvSpPr>
          <p:cNvPr id="13" name="TextBox 12"/>
          <p:cNvSpPr txBox="1"/>
          <p:nvPr/>
        </p:nvSpPr>
        <p:spPr>
          <a:xfrm>
            <a:off x="6552220" y="2708920"/>
            <a:ext cx="495055" cy="523220"/>
          </a:xfrm>
          <a:prstGeom prst="rect">
            <a:avLst/>
          </a:prstGeom>
          <a:noFill/>
        </p:spPr>
        <p:txBody>
          <a:bodyPr wrap="square" rtlCol="0">
            <a:spAutoFit/>
          </a:bodyPr>
          <a:lstStyle/>
          <a:p>
            <a:r>
              <a:rPr lang="en-US" altLang="zh-CN" sz="2800" dirty="0"/>
              <a:t>+</a:t>
            </a:r>
            <a:endParaRPr lang="zh-CN" altLang="en-US" sz="2800" dirty="0"/>
          </a:p>
        </p:txBody>
      </p:sp>
      <p:sp>
        <p:nvSpPr>
          <p:cNvPr id="14" name="下箭头 13"/>
          <p:cNvSpPr/>
          <p:nvPr/>
        </p:nvSpPr>
        <p:spPr bwMode="auto">
          <a:xfrm>
            <a:off x="7092280" y="3969060"/>
            <a:ext cx="495055" cy="585065"/>
          </a:xfrm>
          <a:prstGeom prst="downArrow">
            <a:avLst/>
          </a:prstGeom>
          <a:noFill/>
          <a:ln w="9525" cap="flat" cmpd="sng" algn="ctr">
            <a:solidFill>
              <a:schemeClr val="accent5">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a:ln>
                <a:noFill/>
              </a:ln>
              <a:solidFill>
                <a:schemeClr val="bg1"/>
              </a:solidFill>
              <a:effectLst/>
              <a:latin typeface="Times New Roman" panose="02020603050405020304" pitchFamily="18" charset="0"/>
              <a:ea typeface="MS UI Gothic" panose="020B0600070205080204" pitchFamily="34" charset="-128"/>
            </a:endParaRPr>
          </a:p>
        </p:txBody>
      </p:sp>
      <p:sp>
        <p:nvSpPr>
          <p:cNvPr id="15" name="TextBox 14"/>
          <p:cNvSpPr txBox="1"/>
          <p:nvPr/>
        </p:nvSpPr>
        <p:spPr>
          <a:xfrm>
            <a:off x="5742130" y="3834045"/>
            <a:ext cx="1215135" cy="584775"/>
          </a:xfrm>
          <a:prstGeom prst="rect">
            <a:avLst/>
          </a:prstGeom>
          <a:noFill/>
        </p:spPr>
        <p:txBody>
          <a:bodyPr wrap="square" rtlCol="0">
            <a:spAutoFit/>
          </a:bodyPr>
          <a:lstStyle/>
          <a:p>
            <a:pPr algn="ctr"/>
            <a:r>
              <a:rPr lang="zh-CN" altLang="en-US" sz="1600" dirty="0"/>
              <a:t>激活补体的</a:t>
            </a:r>
            <a:endParaRPr lang="en-US" altLang="zh-CN" sz="1600" dirty="0"/>
          </a:p>
          <a:p>
            <a:pPr algn="ctr"/>
            <a:r>
              <a:rPr lang="zh-CN" altLang="en-US" sz="1600" dirty="0"/>
              <a:t>经典途径</a:t>
            </a:r>
          </a:p>
        </p:txBody>
      </p:sp>
      <p:sp>
        <p:nvSpPr>
          <p:cNvPr id="16" name="TextBox 15"/>
          <p:cNvSpPr txBox="1"/>
          <p:nvPr/>
        </p:nvSpPr>
        <p:spPr>
          <a:xfrm>
            <a:off x="6300192" y="4599130"/>
            <a:ext cx="1661993" cy="1575175"/>
          </a:xfrm>
          <a:prstGeom prst="rect">
            <a:avLst/>
          </a:prstGeom>
          <a:noFill/>
        </p:spPr>
        <p:txBody>
          <a:bodyPr vert="eaVert" wrap="square" rtlCol="0">
            <a:spAutoFit/>
          </a:bodyPr>
          <a:lstStyle/>
          <a:p>
            <a:r>
              <a:rPr lang="zh-CN" altLang="en-US" sz="1600" dirty="0">
                <a:sym typeface="Wingdings"/>
              </a:rPr>
              <a:t></a:t>
            </a:r>
            <a:r>
              <a:rPr lang="zh-CN" altLang="en-US" sz="1600" dirty="0"/>
              <a:t>增强白细胞</a:t>
            </a:r>
            <a:endParaRPr lang="en-US" altLang="zh-CN" sz="1600" dirty="0"/>
          </a:p>
          <a:p>
            <a:r>
              <a:rPr lang="en-US" altLang="zh-CN" sz="1600" dirty="0"/>
              <a:t>   </a:t>
            </a:r>
            <a:r>
              <a:rPr lang="zh-CN" altLang="en-US" sz="1600" dirty="0"/>
              <a:t>吞噬通能</a:t>
            </a:r>
            <a:endParaRPr lang="en-US" altLang="zh-CN" sz="1600" dirty="0"/>
          </a:p>
          <a:p>
            <a:r>
              <a:rPr lang="zh-CN" altLang="en-US" sz="1600" dirty="0">
                <a:sym typeface="Wingdings"/>
              </a:rPr>
              <a:t></a:t>
            </a:r>
            <a:r>
              <a:rPr lang="zh-CN" altLang="en-US" sz="1600" dirty="0"/>
              <a:t>调节淋巴</a:t>
            </a:r>
            <a:r>
              <a:rPr lang="en-US" altLang="zh-CN" sz="1600" dirty="0"/>
              <a:t>/</a:t>
            </a:r>
          </a:p>
          <a:p>
            <a:r>
              <a:rPr lang="en-US" altLang="zh-CN" sz="1600" dirty="0"/>
              <a:t>   </a:t>
            </a:r>
            <a:r>
              <a:rPr lang="zh-CN" altLang="en-US" sz="1600" dirty="0"/>
              <a:t>吞噬系统</a:t>
            </a:r>
            <a:endParaRPr lang="en-US" altLang="zh-CN" sz="1600" dirty="0"/>
          </a:p>
          <a:p>
            <a:r>
              <a:rPr lang="zh-CN" altLang="en-US" sz="1600" dirty="0">
                <a:sym typeface="Wingdings"/>
              </a:rPr>
              <a:t></a:t>
            </a:r>
            <a:r>
              <a:rPr lang="zh-CN" altLang="en-US" sz="1600" dirty="0"/>
              <a:t>促进巨吞噬</a:t>
            </a:r>
            <a:endParaRPr lang="en-US" altLang="zh-CN" sz="1600" dirty="0"/>
          </a:p>
          <a:p>
            <a:r>
              <a:rPr lang="zh-CN" altLang="en-US" sz="1600" dirty="0"/>
              <a:t>   细胞因子生成</a:t>
            </a:r>
          </a:p>
        </p:txBody>
      </p:sp>
    </p:spTree>
  </p:cSld>
  <p:clrMapOvr>
    <a:masterClrMapping/>
  </p:clrMapOvr>
</p:sld>
</file>

<file path=ppt/theme/theme1.xml><?xml version="1.0" encoding="utf-8"?>
<a:theme xmlns:a="http://schemas.openxmlformats.org/drawingml/2006/main" name="绿色富士背景">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ja-JP" altLang="zh-CN" sz="1800" b="1" i="0" u="none" strike="noStrike" cap="none" normalizeH="0" baseline="0" smtClean="0">
            <a:ln>
              <a:noFill/>
            </a:ln>
            <a:solidFill>
              <a:schemeClr val="bg1"/>
            </a:solidFill>
            <a:effectLst/>
            <a:latin typeface="Times New Roman" panose="02020603050405020304" pitchFamily="18" charset="0"/>
            <a:ea typeface="MS UI Gothic" panose="020B0600070205080204" pitchFamily="34" charset="-128"/>
          </a:defRPr>
        </a:defPPr>
      </a:lstStyle>
    </a:spDef>
    <a:lnDef>
      <a:spPr bwMode="auto">
        <a:xfrm>
          <a:off x="0" y="0"/>
          <a:ext cx="1" cy="1"/>
        </a:xfrm>
        <a:custGeom>
          <a:avLst/>
          <a:gdLst/>
          <a:ahLst/>
          <a:cxnLst/>
          <a:rect l="0" t="0" r="0" b="0"/>
          <a:pathLst/>
        </a:custGeom>
        <a:solidFill>
          <a:srgbClr val="0000FF"/>
        </a:solidFill>
        <a:ln w="9525"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ja-JP" altLang="zh-CN" sz="1800" b="1" i="0" u="none" strike="noStrike" cap="none" normalizeH="0" baseline="0" smtClean="0">
            <a:ln>
              <a:noFill/>
            </a:ln>
            <a:solidFill>
              <a:schemeClr val="bg1"/>
            </a:solidFill>
            <a:effectLst/>
            <a:latin typeface="Times New Roman" panose="02020603050405020304" pitchFamily="18" charset="0"/>
            <a:ea typeface="MS UI Gothic" panose="020B0600070205080204" pitchFamily="34"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28" ma:contentTypeDescription="Create a new document." ma:contentTypeScope="" ma:versionID="a6ef4ed32b9e2f717850d72af07647b5"/>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689C74E-60BD-4B31-BF68-B484882602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6F2C8B-A280-4C86-BCA9-B580E9C30BAF}">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FF50CF0B-242C-48BC-91B9-D50AA6E97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绿色富士背景</Template>
  <TotalTime>0</TotalTime>
  <Words>1332</Words>
  <Application>Microsoft Office PowerPoint</Application>
  <PresentationFormat>全屏显示(4:3)</PresentationFormat>
  <Paragraphs>325</Paragraphs>
  <Slides>26</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MS Gothic</vt:lpstr>
      <vt:lpstr>ＭＳ Ｐゴシック</vt:lpstr>
      <vt:lpstr>ＭＳ Ｐゴシック</vt:lpstr>
      <vt:lpstr>MS UI Gothic</vt:lpstr>
      <vt:lpstr>ヒラギノ角ゴ Pro W6</vt:lpstr>
      <vt:lpstr>ヒラギノ丸ゴ Pro W4</vt:lpstr>
      <vt:lpstr>宋体</vt:lpstr>
      <vt:lpstr>Arial</vt:lpstr>
      <vt:lpstr>Arial Narrow Bold</vt:lpstr>
      <vt:lpstr>Calibri</vt:lpstr>
      <vt:lpstr>Century</vt:lpstr>
      <vt:lpstr>Franklin Gothic Book</vt:lpstr>
      <vt:lpstr>Times New Roman</vt:lpstr>
      <vt:lpstr>Wingdings</vt:lpstr>
      <vt:lpstr>绿色富士背景</vt:lpstr>
      <vt:lpstr>富士特色项目 CRP简介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作为炎症标记物的CRP与种间差异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2018-05-30T04:49:34Z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TC101769269990</vt:lpwstr>
  </property>
</Properties>
</file>